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68" r:id="rId4"/>
    <p:sldId id="258" r:id="rId5"/>
    <p:sldId id="260" r:id="rId6"/>
    <p:sldId id="261" r:id="rId7"/>
    <p:sldId id="262" r:id="rId8"/>
    <p:sldId id="263" r:id="rId9"/>
    <p:sldId id="264" r:id="rId10"/>
    <p:sldId id="265" r:id="rId11"/>
    <p:sldId id="266" r:id="rId12"/>
    <p:sldId id="273" r:id="rId13"/>
    <p:sldId id="274" r:id="rId14"/>
    <p:sldId id="275" r:id="rId15"/>
    <p:sldId id="276"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92" autoAdjust="0"/>
    <p:restoredTop sz="96281"/>
  </p:normalViewPr>
  <p:slideViewPr>
    <p:cSldViewPr snapToGrid="0" snapToObjects="1">
      <p:cViewPr varScale="1">
        <p:scale>
          <a:sx n="160" d="100"/>
          <a:sy n="160" d="100"/>
        </p:scale>
        <p:origin x="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12/9/22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12/9/22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12/9/22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12/9/22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D2E5C-479A-2355-E9BC-06B3D6F5553D}"/>
              </a:ext>
            </a:extLst>
          </p:cNvPr>
          <p:cNvSpPr>
            <a:spLocks noGrp="1"/>
          </p:cNvSpPr>
          <p:nvPr>
            <p:ph type="ctrTitle"/>
          </p:nvPr>
        </p:nvSpPr>
        <p:spPr/>
        <p:txBody>
          <a:bodyPr>
            <a:normAutofit fontScale="90000"/>
          </a:bodyPr>
          <a:lstStyle/>
          <a:p>
            <a:r>
              <a:rPr lang="en-US" dirty="0"/>
              <a:t>Application of graph traversal for marathon training optimization</a:t>
            </a:r>
          </a:p>
        </p:txBody>
      </p:sp>
      <p:sp>
        <p:nvSpPr>
          <p:cNvPr id="3" name="Subtitle 2">
            <a:extLst>
              <a:ext uri="{FF2B5EF4-FFF2-40B4-BE49-F238E27FC236}">
                <a16:creationId xmlns:a16="http://schemas.microsoft.com/office/drawing/2014/main" id="{60FE9A1B-2524-A4FB-E0BD-5FEF69E4DF99}"/>
              </a:ext>
            </a:extLst>
          </p:cNvPr>
          <p:cNvSpPr>
            <a:spLocks noGrp="1"/>
          </p:cNvSpPr>
          <p:nvPr>
            <p:ph type="subTitle" idx="1"/>
          </p:nvPr>
        </p:nvSpPr>
        <p:spPr/>
        <p:txBody>
          <a:bodyPr>
            <a:normAutofit lnSpcReduction="10000"/>
          </a:bodyPr>
          <a:lstStyle/>
          <a:p>
            <a:r>
              <a:rPr lang="en-US" dirty="0"/>
              <a:t>Saleh Alkhalifa</a:t>
            </a:r>
          </a:p>
          <a:p>
            <a:r>
              <a:rPr lang="en-US" dirty="0"/>
              <a:t>Gabriel </a:t>
            </a:r>
            <a:r>
              <a:rPr lang="en-US" dirty="0" err="1"/>
              <a:t>Cuchacovich</a:t>
            </a:r>
            <a:endParaRPr lang="en-US" dirty="0"/>
          </a:p>
          <a:p>
            <a:r>
              <a:rPr lang="en-US" dirty="0"/>
              <a:t>Nile </a:t>
            </a:r>
            <a:r>
              <a:rPr lang="en-US" dirty="0" err="1"/>
              <a:t>Naim</a:t>
            </a:r>
            <a:endParaRPr lang="en-US" dirty="0"/>
          </a:p>
        </p:txBody>
      </p:sp>
    </p:spTree>
    <p:extLst>
      <p:ext uri="{BB962C8B-B14F-4D97-AF65-F5344CB8AC3E}">
        <p14:creationId xmlns:p14="http://schemas.microsoft.com/office/powerpoint/2010/main" val="864352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III: Traveling Salesman Problem</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384002" cy="3067964"/>
          </a:xfrm>
        </p:spPr>
        <p:txBody>
          <a:bodyPr/>
          <a:lstStyle/>
          <a:p>
            <a:pPr lvl="2"/>
            <a:r>
              <a:rPr lang="en-US" dirty="0"/>
              <a:t>Algorithm:</a:t>
            </a:r>
          </a:p>
          <a:p>
            <a:pPr lvl="3"/>
            <a:r>
              <a:rPr lang="en-US" dirty="0"/>
              <a:t>We begin by instantiating a few variables to hold data</a:t>
            </a:r>
          </a:p>
          <a:p>
            <a:pPr lvl="4"/>
            <a:r>
              <a:rPr lang="en-US" dirty="0"/>
              <a:t>First, a list that will hold the indices of the nodes of interest</a:t>
            </a:r>
          </a:p>
          <a:p>
            <a:pPr lvl="4"/>
            <a:r>
              <a:rPr lang="en-US" dirty="0"/>
              <a:t>Second, a space to store the results which contains the nodes</a:t>
            </a:r>
          </a:p>
          <a:p>
            <a:pPr lvl="3"/>
            <a:r>
              <a:rPr lang="en-US" dirty="0"/>
              <a:t>Next, we traverse the adjacency matrix used to store the data</a:t>
            </a:r>
          </a:p>
          <a:p>
            <a:pPr lvl="4"/>
            <a:r>
              <a:rPr lang="en-US" dirty="0"/>
              <a:t>For every node, if the cost reach it is less than the current, update the current cost</a:t>
            </a:r>
          </a:p>
          <a:p>
            <a:pPr lvl="3"/>
            <a:r>
              <a:rPr lang="en-US" dirty="0"/>
              <a:t>Finally, we generate the minimum path cycle and return the min cost</a:t>
            </a:r>
          </a:p>
        </p:txBody>
      </p:sp>
      <p:pic>
        <p:nvPicPr>
          <p:cNvPr id="4" name="Picture 3">
            <a:extLst>
              <a:ext uri="{FF2B5EF4-FFF2-40B4-BE49-F238E27FC236}">
                <a16:creationId xmlns:a16="http://schemas.microsoft.com/office/drawing/2014/main" id="{613A3104-9F5E-1506-599D-EAFF4354C411}"/>
              </a:ext>
            </a:extLst>
          </p:cNvPr>
          <p:cNvPicPr>
            <a:picLocks noChangeAspect="1"/>
          </p:cNvPicPr>
          <p:nvPr/>
        </p:nvPicPr>
        <p:blipFill>
          <a:blip r:embed="rId2"/>
          <a:stretch>
            <a:fillRect/>
          </a:stretch>
        </p:blipFill>
        <p:spPr>
          <a:xfrm>
            <a:off x="4077385" y="4223664"/>
            <a:ext cx="2904257" cy="1938225"/>
          </a:xfrm>
          <a:prstGeom prst="rect">
            <a:avLst/>
          </a:prstGeom>
        </p:spPr>
      </p:pic>
      <p:pic>
        <p:nvPicPr>
          <p:cNvPr id="5" name="Picture 4">
            <a:extLst>
              <a:ext uri="{FF2B5EF4-FFF2-40B4-BE49-F238E27FC236}">
                <a16:creationId xmlns:a16="http://schemas.microsoft.com/office/drawing/2014/main" id="{100926C5-C75B-111F-F96B-371D5B7BC186}"/>
              </a:ext>
            </a:extLst>
          </p:cNvPr>
          <p:cNvPicPr>
            <a:picLocks noChangeAspect="1"/>
          </p:cNvPicPr>
          <p:nvPr/>
        </p:nvPicPr>
        <p:blipFill>
          <a:blip r:embed="rId3"/>
          <a:stretch>
            <a:fillRect/>
          </a:stretch>
        </p:blipFill>
        <p:spPr>
          <a:xfrm>
            <a:off x="674713" y="4230568"/>
            <a:ext cx="2807514" cy="1926950"/>
          </a:xfrm>
          <a:prstGeom prst="rect">
            <a:avLst/>
          </a:prstGeom>
        </p:spPr>
      </p:pic>
      <p:sp>
        <p:nvSpPr>
          <p:cNvPr id="6" name="TextBox 5">
            <a:extLst>
              <a:ext uri="{FF2B5EF4-FFF2-40B4-BE49-F238E27FC236}">
                <a16:creationId xmlns:a16="http://schemas.microsoft.com/office/drawing/2014/main" id="{991DD8E5-B4AA-4215-2DC6-5E60EBCBFD5E}"/>
              </a:ext>
            </a:extLst>
          </p:cNvPr>
          <p:cNvSpPr txBox="1"/>
          <p:nvPr/>
        </p:nvSpPr>
        <p:spPr>
          <a:xfrm>
            <a:off x="1382818" y="6182126"/>
            <a:ext cx="1417738" cy="307777"/>
          </a:xfrm>
          <a:prstGeom prst="rect">
            <a:avLst/>
          </a:prstGeom>
          <a:noFill/>
        </p:spPr>
        <p:txBody>
          <a:bodyPr wrap="square" rtlCol="0">
            <a:spAutoFit/>
          </a:bodyPr>
          <a:lstStyle/>
          <a:p>
            <a:pPr algn="ctr"/>
            <a:r>
              <a:rPr lang="en-US" sz="1400" dirty="0"/>
              <a:t>Original Map</a:t>
            </a:r>
          </a:p>
        </p:txBody>
      </p:sp>
      <p:sp>
        <p:nvSpPr>
          <p:cNvPr id="8" name="TextBox 7">
            <a:extLst>
              <a:ext uri="{FF2B5EF4-FFF2-40B4-BE49-F238E27FC236}">
                <a16:creationId xmlns:a16="http://schemas.microsoft.com/office/drawing/2014/main" id="{A84BB8E1-BE6A-2440-E64C-356738216B11}"/>
              </a:ext>
            </a:extLst>
          </p:cNvPr>
          <p:cNvSpPr txBox="1"/>
          <p:nvPr/>
        </p:nvSpPr>
        <p:spPr>
          <a:xfrm>
            <a:off x="4680587" y="6150614"/>
            <a:ext cx="1719906" cy="307777"/>
          </a:xfrm>
          <a:prstGeom prst="rect">
            <a:avLst/>
          </a:prstGeom>
          <a:noFill/>
        </p:spPr>
        <p:txBody>
          <a:bodyPr wrap="square" rtlCol="0">
            <a:spAutoFit/>
          </a:bodyPr>
          <a:lstStyle/>
          <a:p>
            <a:pPr algn="ctr"/>
            <a:r>
              <a:rPr lang="en-US" sz="1400" dirty="0"/>
              <a:t>Determined Path</a:t>
            </a:r>
          </a:p>
        </p:txBody>
      </p:sp>
      <p:pic>
        <p:nvPicPr>
          <p:cNvPr id="9" name="Picture 8">
            <a:extLst>
              <a:ext uri="{FF2B5EF4-FFF2-40B4-BE49-F238E27FC236}">
                <a16:creationId xmlns:a16="http://schemas.microsoft.com/office/drawing/2014/main" id="{23593B0F-AD39-A066-C2B3-A801C76D8EF3}"/>
              </a:ext>
            </a:extLst>
          </p:cNvPr>
          <p:cNvPicPr>
            <a:picLocks noChangeAspect="1"/>
          </p:cNvPicPr>
          <p:nvPr/>
        </p:nvPicPr>
        <p:blipFill>
          <a:blip r:embed="rId4"/>
          <a:stretch>
            <a:fillRect/>
          </a:stretch>
        </p:blipFill>
        <p:spPr>
          <a:xfrm>
            <a:off x="7804730" y="1250950"/>
            <a:ext cx="3924814" cy="4931176"/>
          </a:xfrm>
          <a:prstGeom prst="rect">
            <a:avLst/>
          </a:prstGeom>
        </p:spPr>
      </p:pic>
    </p:spTree>
    <p:extLst>
      <p:ext uri="{BB962C8B-B14F-4D97-AF65-F5344CB8AC3E}">
        <p14:creationId xmlns:p14="http://schemas.microsoft.com/office/powerpoint/2010/main" val="1448626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III: Traveling Salesman 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638444" cy="5341380"/>
          </a:xfrm>
        </p:spPr>
        <p:txBody>
          <a:bodyPr>
            <a:normAutofit/>
          </a:bodyPr>
          <a:lstStyle/>
          <a:p>
            <a:pPr lvl="1"/>
            <a:r>
              <a:rPr lang="en-US" dirty="0"/>
              <a:t>The travelling salesman problem is a well know and well studied problem in the field of CS.</a:t>
            </a:r>
          </a:p>
          <a:p>
            <a:pPr lvl="1"/>
            <a:r>
              <a:rPr lang="en-US" dirty="0"/>
              <a:t>In this project, our objective was to implement a greedy approach to solve this issue as a means of providing runners the ability to target certain locations within the Boston area to increase the quality and experience of their run.</a:t>
            </a:r>
          </a:p>
          <a:p>
            <a:pPr lvl="1"/>
            <a:endParaRPr lang="en-US" dirty="0"/>
          </a:p>
          <a:p>
            <a:pPr lvl="1"/>
            <a:r>
              <a:rPr lang="en-US" dirty="0"/>
              <a:t>Using the </a:t>
            </a:r>
            <a:r>
              <a:rPr lang="en-US" dirty="0" err="1"/>
              <a:t>Networkx</a:t>
            </a:r>
            <a:r>
              <a:rPr lang="en-US" dirty="0"/>
              <a:t> library, we investigated the use of the travelling salesman problem implementation to solve this</a:t>
            </a:r>
          </a:p>
          <a:p>
            <a:pPr lvl="1"/>
            <a:r>
              <a:rPr lang="en-US" dirty="0"/>
              <a:t>We specifically focused on the greedy implementation of this for the scope of this project</a:t>
            </a:r>
          </a:p>
          <a:p>
            <a:pPr lvl="1"/>
            <a:endParaRPr lang="en-US" dirty="0"/>
          </a:p>
          <a:p>
            <a:pPr lvl="1"/>
            <a:r>
              <a:rPr lang="en-US" dirty="0"/>
              <a:t>Given the methodology of this algorithm, we can see that the model achieves:</a:t>
            </a:r>
          </a:p>
          <a:p>
            <a:pPr lvl="2"/>
            <a:r>
              <a:rPr lang="en-US" dirty="0"/>
              <a:t>Time Complexity: O(N</a:t>
            </a:r>
            <a:r>
              <a:rPr lang="en-US" baseline="30000" dirty="0"/>
              <a:t>2</a:t>
            </a:r>
            <a:r>
              <a:rPr lang="en-US" dirty="0"/>
              <a:t>log(n))</a:t>
            </a:r>
          </a:p>
          <a:p>
            <a:pPr lvl="2"/>
            <a:r>
              <a:rPr lang="en-US" dirty="0"/>
              <a:t>Space Complexity: O(N)</a:t>
            </a:r>
          </a:p>
        </p:txBody>
      </p:sp>
      <p:pic>
        <p:nvPicPr>
          <p:cNvPr id="1026" name="Picture 2" descr="Travelling salesman problem - Wikipedia">
            <a:extLst>
              <a:ext uri="{FF2B5EF4-FFF2-40B4-BE49-F238E27FC236}">
                <a16:creationId xmlns:a16="http://schemas.microsoft.com/office/drawing/2014/main" id="{5FC7AF3E-CD8E-2FCF-5360-A68EB149D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7897" y="2192579"/>
            <a:ext cx="3118281" cy="29026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14CC25-4110-4B7E-1C46-6DCA0D65A3D2}"/>
              </a:ext>
            </a:extLst>
          </p:cNvPr>
          <p:cNvPicPr>
            <a:picLocks noChangeAspect="1"/>
          </p:cNvPicPr>
          <p:nvPr/>
        </p:nvPicPr>
        <p:blipFill>
          <a:blip r:embed="rId3"/>
          <a:stretch>
            <a:fillRect/>
          </a:stretch>
        </p:blipFill>
        <p:spPr>
          <a:xfrm>
            <a:off x="9629030" y="1657864"/>
            <a:ext cx="1137877" cy="734743"/>
          </a:xfrm>
          <a:prstGeom prst="rect">
            <a:avLst/>
          </a:prstGeom>
        </p:spPr>
      </p:pic>
      <p:pic>
        <p:nvPicPr>
          <p:cNvPr id="6" name="Picture 5">
            <a:extLst>
              <a:ext uri="{FF2B5EF4-FFF2-40B4-BE49-F238E27FC236}">
                <a16:creationId xmlns:a16="http://schemas.microsoft.com/office/drawing/2014/main" id="{12F7FAFA-6364-B7D5-595E-7FCDD9363F1C}"/>
              </a:ext>
            </a:extLst>
          </p:cNvPr>
          <p:cNvPicPr>
            <a:picLocks noChangeAspect="1"/>
          </p:cNvPicPr>
          <p:nvPr/>
        </p:nvPicPr>
        <p:blipFill>
          <a:blip r:embed="rId4"/>
          <a:stretch>
            <a:fillRect/>
          </a:stretch>
        </p:blipFill>
        <p:spPr>
          <a:xfrm>
            <a:off x="7967208" y="3431823"/>
            <a:ext cx="914021" cy="533179"/>
          </a:xfrm>
          <a:prstGeom prst="rect">
            <a:avLst/>
          </a:prstGeom>
        </p:spPr>
      </p:pic>
      <p:pic>
        <p:nvPicPr>
          <p:cNvPr id="7" name="Picture 6">
            <a:extLst>
              <a:ext uri="{FF2B5EF4-FFF2-40B4-BE49-F238E27FC236}">
                <a16:creationId xmlns:a16="http://schemas.microsoft.com/office/drawing/2014/main" id="{D9C78F8B-236E-ABFB-5F8E-A957AB3821EC}"/>
              </a:ext>
            </a:extLst>
          </p:cNvPr>
          <p:cNvPicPr>
            <a:picLocks noChangeAspect="1"/>
          </p:cNvPicPr>
          <p:nvPr/>
        </p:nvPicPr>
        <p:blipFill>
          <a:blip r:embed="rId5"/>
          <a:stretch>
            <a:fillRect/>
          </a:stretch>
        </p:blipFill>
        <p:spPr>
          <a:xfrm>
            <a:off x="7834878" y="4614900"/>
            <a:ext cx="1046351" cy="696571"/>
          </a:xfrm>
          <a:prstGeom prst="rect">
            <a:avLst/>
          </a:prstGeom>
        </p:spPr>
      </p:pic>
      <p:pic>
        <p:nvPicPr>
          <p:cNvPr id="8" name="Picture 7">
            <a:extLst>
              <a:ext uri="{FF2B5EF4-FFF2-40B4-BE49-F238E27FC236}">
                <a16:creationId xmlns:a16="http://schemas.microsoft.com/office/drawing/2014/main" id="{FE17027C-8130-DC5D-DFBB-0E6475EA6BE1}"/>
              </a:ext>
            </a:extLst>
          </p:cNvPr>
          <p:cNvPicPr>
            <a:picLocks noChangeAspect="1"/>
          </p:cNvPicPr>
          <p:nvPr/>
        </p:nvPicPr>
        <p:blipFill>
          <a:blip r:embed="rId6"/>
          <a:stretch>
            <a:fillRect/>
          </a:stretch>
        </p:blipFill>
        <p:spPr>
          <a:xfrm>
            <a:off x="11043455" y="2392607"/>
            <a:ext cx="1017698" cy="675989"/>
          </a:xfrm>
          <a:prstGeom prst="rect">
            <a:avLst/>
          </a:prstGeom>
        </p:spPr>
      </p:pic>
      <p:pic>
        <p:nvPicPr>
          <p:cNvPr id="9" name="Picture 8">
            <a:extLst>
              <a:ext uri="{FF2B5EF4-FFF2-40B4-BE49-F238E27FC236}">
                <a16:creationId xmlns:a16="http://schemas.microsoft.com/office/drawing/2014/main" id="{A9E4A73C-44AB-F50D-BFF5-1E3024C2E0B7}"/>
              </a:ext>
            </a:extLst>
          </p:cNvPr>
          <p:cNvPicPr>
            <a:picLocks noChangeAspect="1"/>
          </p:cNvPicPr>
          <p:nvPr/>
        </p:nvPicPr>
        <p:blipFill>
          <a:blip r:embed="rId7"/>
          <a:stretch>
            <a:fillRect/>
          </a:stretch>
        </p:blipFill>
        <p:spPr>
          <a:xfrm>
            <a:off x="10962058" y="4914775"/>
            <a:ext cx="767486" cy="577102"/>
          </a:xfrm>
          <a:prstGeom prst="rect">
            <a:avLst/>
          </a:prstGeom>
        </p:spPr>
      </p:pic>
      <p:pic>
        <p:nvPicPr>
          <p:cNvPr id="10" name="Picture 9">
            <a:extLst>
              <a:ext uri="{FF2B5EF4-FFF2-40B4-BE49-F238E27FC236}">
                <a16:creationId xmlns:a16="http://schemas.microsoft.com/office/drawing/2014/main" id="{DAF14C68-4A64-4F96-F70C-507E71C7A224}"/>
              </a:ext>
            </a:extLst>
          </p:cNvPr>
          <p:cNvPicPr>
            <a:picLocks noChangeAspect="1"/>
          </p:cNvPicPr>
          <p:nvPr/>
        </p:nvPicPr>
        <p:blipFill>
          <a:blip r:embed="rId8"/>
          <a:stretch>
            <a:fillRect/>
          </a:stretch>
        </p:blipFill>
        <p:spPr>
          <a:xfrm>
            <a:off x="9629030" y="3698412"/>
            <a:ext cx="686273" cy="384313"/>
          </a:xfrm>
          <a:prstGeom prst="rect">
            <a:avLst/>
          </a:prstGeom>
        </p:spPr>
      </p:pic>
    </p:spTree>
    <p:extLst>
      <p:ext uri="{BB962C8B-B14F-4D97-AF65-F5344CB8AC3E}">
        <p14:creationId xmlns:p14="http://schemas.microsoft.com/office/powerpoint/2010/main" val="3486641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IV: Finding the best route for a set distance</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1"/>
            <a:ext cx="5423966" cy="4271987"/>
          </a:xfrm>
        </p:spPr>
        <p:txBody>
          <a:bodyPr>
            <a:normAutofit/>
          </a:bodyPr>
          <a:lstStyle/>
          <a:p>
            <a:pPr lvl="2"/>
            <a:r>
              <a:rPr lang="en-US" dirty="0"/>
              <a:t>Algorithm:</a:t>
            </a:r>
          </a:p>
          <a:p>
            <a:pPr lvl="3"/>
            <a:r>
              <a:rPr lang="en-US" dirty="0"/>
              <a:t>We apply another weight to a path which would represent the “quality” of the road.</a:t>
            </a:r>
          </a:p>
          <a:p>
            <a:pPr lvl="4"/>
            <a:r>
              <a:rPr lang="en-US" dirty="0"/>
              <a:t>Road conditions would negatively affect the quality score of a path</a:t>
            </a:r>
          </a:p>
          <a:p>
            <a:pPr lvl="4"/>
            <a:r>
              <a:rPr lang="en-US" dirty="0"/>
              <a:t>to quantify the quality of a path, each path’s edge is multiplied by the quality score and then divided by the total distance of the path giving a value between 0 and 1 </a:t>
            </a:r>
          </a:p>
          <a:p>
            <a:pPr lvl="3"/>
            <a:r>
              <a:rPr lang="en-US" dirty="0"/>
              <a:t>Traversing the possible nodes is designed like depth first search.</a:t>
            </a:r>
          </a:p>
        </p:txBody>
      </p:sp>
      <p:pic>
        <p:nvPicPr>
          <p:cNvPr id="9" name="Picture 8">
            <a:extLst>
              <a:ext uri="{FF2B5EF4-FFF2-40B4-BE49-F238E27FC236}">
                <a16:creationId xmlns:a16="http://schemas.microsoft.com/office/drawing/2014/main" id="{735AF4B1-C949-1517-7B19-84E5940BE725}"/>
              </a:ext>
            </a:extLst>
          </p:cNvPr>
          <p:cNvPicPr>
            <a:picLocks noChangeAspect="1"/>
          </p:cNvPicPr>
          <p:nvPr/>
        </p:nvPicPr>
        <p:blipFill>
          <a:blip r:embed="rId2"/>
          <a:stretch>
            <a:fillRect/>
          </a:stretch>
        </p:blipFill>
        <p:spPr>
          <a:xfrm>
            <a:off x="5930282" y="1294312"/>
            <a:ext cx="5799261" cy="4705812"/>
          </a:xfrm>
          <a:prstGeom prst="rect">
            <a:avLst/>
          </a:prstGeom>
        </p:spPr>
      </p:pic>
    </p:spTree>
    <p:extLst>
      <p:ext uri="{BB962C8B-B14F-4D97-AF65-F5344CB8AC3E}">
        <p14:creationId xmlns:p14="http://schemas.microsoft.com/office/powerpoint/2010/main" val="269349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IV: best route for a set distance 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638444" cy="5341380"/>
          </a:xfrm>
        </p:spPr>
        <p:txBody>
          <a:bodyPr>
            <a:normAutofit/>
          </a:bodyPr>
          <a:lstStyle/>
          <a:p>
            <a:pPr lvl="1"/>
            <a:r>
              <a:rPr lang="en-US" dirty="0"/>
              <a:t>This method was designed considering people who want to run for a set distance and avoid bad roads</a:t>
            </a:r>
          </a:p>
          <a:p>
            <a:pPr lvl="1"/>
            <a:endParaRPr lang="en-US" dirty="0"/>
          </a:p>
          <a:p>
            <a:pPr lvl="1"/>
            <a:r>
              <a:rPr lang="en-US" dirty="0"/>
              <a:t>This concept is related to driving where apps will output the best path to avoid traffic. In that situation the traffic would negatively affect the route.</a:t>
            </a:r>
          </a:p>
          <a:p>
            <a:pPr lvl="1"/>
            <a:endParaRPr lang="en-US" dirty="0"/>
          </a:p>
          <a:p>
            <a:pPr lvl="1"/>
            <a:r>
              <a:rPr lang="en-US" dirty="0"/>
              <a:t>The output of this method is a list of paths that gives a cycle(end at the starting node) </a:t>
            </a:r>
          </a:p>
          <a:p>
            <a:pPr lvl="1"/>
            <a:endParaRPr lang="en-US" dirty="0"/>
          </a:p>
          <a:p>
            <a:pPr lvl="1"/>
            <a:r>
              <a:rPr lang="en-US" dirty="0"/>
              <a:t>Since it is searching for paths at a specific length, the algorithm stops adding new nodes if it goes over the set distance and backs up and tries a different combination.</a:t>
            </a:r>
          </a:p>
          <a:p>
            <a:pPr lvl="1"/>
            <a:endParaRPr lang="en-US" dirty="0"/>
          </a:p>
          <a:p>
            <a:pPr lvl="1"/>
            <a:r>
              <a:rPr lang="en-US" dirty="0"/>
              <a:t>Time complexity: if memorization was implemented for calculating the current paths distance it would be O(</a:t>
            </a:r>
            <a:r>
              <a:rPr lang="en-US" dirty="0" err="1"/>
              <a:t>n+m</a:t>
            </a:r>
            <a:r>
              <a:rPr lang="en-US" dirty="0"/>
              <a:t>)</a:t>
            </a:r>
          </a:p>
        </p:txBody>
      </p:sp>
      <p:pic>
        <p:nvPicPr>
          <p:cNvPr id="4" name="Picture 3">
            <a:extLst>
              <a:ext uri="{FF2B5EF4-FFF2-40B4-BE49-F238E27FC236}">
                <a16:creationId xmlns:a16="http://schemas.microsoft.com/office/drawing/2014/main" id="{8D650F02-126C-0AE5-29DD-A5E62FC29488}"/>
              </a:ext>
            </a:extLst>
          </p:cNvPr>
          <p:cNvPicPr>
            <a:picLocks noChangeAspect="1"/>
          </p:cNvPicPr>
          <p:nvPr/>
        </p:nvPicPr>
        <p:blipFill>
          <a:blip r:embed="rId2"/>
          <a:stretch>
            <a:fillRect/>
          </a:stretch>
        </p:blipFill>
        <p:spPr>
          <a:xfrm>
            <a:off x="8332900" y="1675185"/>
            <a:ext cx="3396644" cy="1911332"/>
          </a:xfrm>
          <a:prstGeom prst="rect">
            <a:avLst/>
          </a:prstGeom>
        </p:spPr>
      </p:pic>
      <p:pic>
        <p:nvPicPr>
          <p:cNvPr id="5" name="Picture 4">
            <a:extLst>
              <a:ext uri="{FF2B5EF4-FFF2-40B4-BE49-F238E27FC236}">
                <a16:creationId xmlns:a16="http://schemas.microsoft.com/office/drawing/2014/main" id="{CCDBD96D-68CF-8DF1-3661-A31664D06523}"/>
              </a:ext>
            </a:extLst>
          </p:cNvPr>
          <p:cNvPicPr>
            <a:picLocks noChangeAspect="1"/>
          </p:cNvPicPr>
          <p:nvPr/>
        </p:nvPicPr>
        <p:blipFill>
          <a:blip r:embed="rId3"/>
          <a:stretch>
            <a:fillRect/>
          </a:stretch>
        </p:blipFill>
        <p:spPr>
          <a:xfrm>
            <a:off x="9189941" y="4475921"/>
            <a:ext cx="1520466" cy="1520466"/>
          </a:xfrm>
          <a:prstGeom prst="rect">
            <a:avLst/>
          </a:prstGeom>
        </p:spPr>
      </p:pic>
    </p:spTree>
    <p:extLst>
      <p:ext uri="{BB962C8B-B14F-4D97-AF65-F5344CB8AC3E}">
        <p14:creationId xmlns:p14="http://schemas.microsoft.com/office/powerpoint/2010/main" val="816049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V: Visit interesting sites </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6633779" cy="3067964"/>
          </a:xfrm>
        </p:spPr>
        <p:txBody>
          <a:bodyPr/>
          <a:lstStyle/>
          <a:p>
            <a:pPr lvl="2"/>
            <a:r>
              <a:rPr lang="en-US" dirty="0"/>
              <a:t>Algorithm:</a:t>
            </a:r>
          </a:p>
          <a:p>
            <a:pPr lvl="3"/>
            <a:r>
              <a:rPr lang="en-US" dirty="0" err="1"/>
              <a:t>Djikstra’s</a:t>
            </a:r>
            <a:r>
              <a:rPr lang="en-US" dirty="0"/>
              <a:t> algorithm to find the edges are the shortest path between the interesting sites and the source node allowing the reutilization of edges between different paths.</a:t>
            </a:r>
          </a:p>
          <a:p>
            <a:pPr lvl="3"/>
            <a:r>
              <a:rPr lang="en-US" dirty="0"/>
              <a:t>Create complete graph with paths found.</a:t>
            </a:r>
          </a:p>
          <a:p>
            <a:pPr lvl="3"/>
            <a:r>
              <a:rPr lang="en-US" dirty="0"/>
              <a:t>Use greedy approach to traverse the graph.</a:t>
            </a:r>
          </a:p>
          <a:p>
            <a:pPr lvl="3"/>
            <a:r>
              <a:rPr lang="en-US" dirty="0"/>
              <a:t>Rebuild the paths on the original graph.</a:t>
            </a:r>
          </a:p>
        </p:txBody>
      </p:sp>
      <p:pic>
        <p:nvPicPr>
          <p:cNvPr id="5" name="Picture 4" descr="Chart, line chart&#10;&#10;Description automatically generated">
            <a:extLst>
              <a:ext uri="{FF2B5EF4-FFF2-40B4-BE49-F238E27FC236}">
                <a16:creationId xmlns:a16="http://schemas.microsoft.com/office/drawing/2014/main" id="{6F16FB8F-2549-3D6F-4396-122EAF41851C}"/>
              </a:ext>
            </a:extLst>
          </p:cNvPr>
          <p:cNvPicPr>
            <a:picLocks noChangeAspect="1"/>
          </p:cNvPicPr>
          <p:nvPr/>
        </p:nvPicPr>
        <p:blipFill>
          <a:blip r:embed="rId2"/>
          <a:stretch>
            <a:fillRect/>
          </a:stretch>
        </p:blipFill>
        <p:spPr>
          <a:xfrm>
            <a:off x="528193" y="4025051"/>
            <a:ext cx="2542235" cy="1769258"/>
          </a:xfrm>
          <a:prstGeom prst="rect">
            <a:avLst/>
          </a:prstGeom>
        </p:spPr>
      </p:pic>
      <p:sp>
        <p:nvSpPr>
          <p:cNvPr id="8" name="TextBox 7">
            <a:extLst>
              <a:ext uri="{FF2B5EF4-FFF2-40B4-BE49-F238E27FC236}">
                <a16:creationId xmlns:a16="http://schemas.microsoft.com/office/drawing/2014/main" id="{17B6DB7E-E4C9-315C-707A-689143D9D671}"/>
              </a:ext>
            </a:extLst>
          </p:cNvPr>
          <p:cNvSpPr txBox="1"/>
          <p:nvPr/>
        </p:nvSpPr>
        <p:spPr>
          <a:xfrm>
            <a:off x="995051" y="6048093"/>
            <a:ext cx="1608517" cy="369332"/>
          </a:xfrm>
          <a:prstGeom prst="rect">
            <a:avLst/>
          </a:prstGeom>
          <a:noFill/>
        </p:spPr>
        <p:txBody>
          <a:bodyPr wrap="square" rtlCol="0">
            <a:spAutoFit/>
          </a:bodyPr>
          <a:lstStyle/>
          <a:p>
            <a:r>
              <a:rPr lang="es-CL" dirty="0"/>
              <a:t>Original </a:t>
            </a:r>
            <a:r>
              <a:rPr lang="es-CL" dirty="0" err="1"/>
              <a:t>Graph</a:t>
            </a:r>
            <a:endParaRPr lang="es-CL" dirty="0"/>
          </a:p>
        </p:txBody>
      </p:sp>
      <p:sp>
        <p:nvSpPr>
          <p:cNvPr id="9" name="TextBox 8">
            <a:extLst>
              <a:ext uri="{FF2B5EF4-FFF2-40B4-BE49-F238E27FC236}">
                <a16:creationId xmlns:a16="http://schemas.microsoft.com/office/drawing/2014/main" id="{D7A687D2-0A49-F3E7-A32E-946DB304C88E}"/>
              </a:ext>
            </a:extLst>
          </p:cNvPr>
          <p:cNvSpPr txBox="1"/>
          <p:nvPr/>
        </p:nvSpPr>
        <p:spPr>
          <a:xfrm>
            <a:off x="3361905" y="6046373"/>
            <a:ext cx="1775506" cy="369332"/>
          </a:xfrm>
          <a:prstGeom prst="rect">
            <a:avLst/>
          </a:prstGeom>
          <a:noFill/>
        </p:spPr>
        <p:txBody>
          <a:bodyPr wrap="square" rtlCol="0">
            <a:spAutoFit/>
          </a:bodyPr>
          <a:lstStyle/>
          <a:p>
            <a:r>
              <a:rPr lang="es-CL" dirty="0" err="1"/>
              <a:t>Reduced</a:t>
            </a:r>
            <a:r>
              <a:rPr lang="es-CL" dirty="0"/>
              <a:t> </a:t>
            </a:r>
            <a:r>
              <a:rPr lang="es-CL" dirty="0" err="1"/>
              <a:t>Graph</a:t>
            </a:r>
            <a:endParaRPr lang="es-CL" dirty="0"/>
          </a:p>
        </p:txBody>
      </p:sp>
      <p:pic>
        <p:nvPicPr>
          <p:cNvPr id="13" name="Picture 12">
            <a:extLst>
              <a:ext uri="{FF2B5EF4-FFF2-40B4-BE49-F238E27FC236}">
                <a16:creationId xmlns:a16="http://schemas.microsoft.com/office/drawing/2014/main" id="{71927C47-5F41-F45D-9554-DB50E8AB7788}"/>
              </a:ext>
            </a:extLst>
          </p:cNvPr>
          <p:cNvPicPr>
            <a:picLocks noChangeAspect="1"/>
          </p:cNvPicPr>
          <p:nvPr/>
        </p:nvPicPr>
        <p:blipFill>
          <a:blip r:embed="rId3"/>
          <a:stretch>
            <a:fillRect/>
          </a:stretch>
        </p:blipFill>
        <p:spPr>
          <a:xfrm>
            <a:off x="3269857" y="4025051"/>
            <a:ext cx="1959602" cy="1769258"/>
          </a:xfrm>
          <a:prstGeom prst="rect">
            <a:avLst/>
          </a:prstGeom>
        </p:spPr>
      </p:pic>
      <p:pic>
        <p:nvPicPr>
          <p:cNvPr id="15" name="Picture 14">
            <a:extLst>
              <a:ext uri="{FF2B5EF4-FFF2-40B4-BE49-F238E27FC236}">
                <a16:creationId xmlns:a16="http://schemas.microsoft.com/office/drawing/2014/main" id="{89795B01-2119-6BF7-94E7-3A1D1CA69718}"/>
              </a:ext>
            </a:extLst>
          </p:cNvPr>
          <p:cNvPicPr>
            <a:picLocks noChangeAspect="1"/>
          </p:cNvPicPr>
          <p:nvPr/>
        </p:nvPicPr>
        <p:blipFill>
          <a:blip r:embed="rId4"/>
          <a:stretch>
            <a:fillRect/>
          </a:stretch>
        </p:blipFill>
        <p:spPr>
          <a:xfrm>
            <a:off x="5428888" y="4025051"/>
            <a:ext cx="1834238" cy="1769258"/>
          </a:xfrm>
          <a:prstGeom prst="rect">
            <a:avLst/>
          </a:prstGeom>
        </p:spPr>
      </p:pic>
      <p:sp>
        <p:nvSpPr>
          <p:cNvPr id="16" name="TextBox 15">
            <a:extLst>
              <a:ext uri="{FF2B5EF4-FFF2-40B4-BE49-F238E27FC236}">
                <a16:creationId xmlns:a16="http://schemas.microsoft.com/office/drawing/2014/main" id="{23BDEA95-BB03-FC0F-A135-411FD586ACE4}"/>
              </a:ext>
            </a:extLst>
          </p:cNvPr>
          <p:cNvSpPr txBox="1"/>
          <p:nvPr/>
        </p:nvSpPr>
        <p:spPr>
          <a:xfrm>
            <a:off x="5428888" y="6048093"/>
            <a:ext cx="1778194" cy="646331"/>
          </a:xfrm>
          <a:prstGeom prst="rect">
            <a:avLst/>
          </a:prstGeom>
          <a:noFill/>
        </p:spPr>
        <p:txBody>
          <a:bodyPr wrap="square" rtlCol="0">
            <a:spAutoFit/>
          </a:bodyPr>
          <a:lstStyle/>
          <a:p>
            <a:pPr algn="ctr"/>
            <a:r>
              <a:rPr lang="es-CL" dirty="0" err="1"/>
              <a:t>Reconstructed</a:t>
            </a:r>
            <a:r>
              <a:rPr lang="es-CL" dirty="0"/>
              <a:t> </a:t>
            </a:r>
            <a:r>
              <a:rPr lang="es-CL" dirty="0" err="1"/>
              <a:t>Graph</a:t>
            </a:r>
            <a:endParaRPr lang="es-CL" dirty="0"/>
          </a:p>
        </p:txBody>
      </p:sp>
      <p:pic>
        <p:nvPicPr>
          <p:cNvPr id="18" name="Picture 17">
            <a:extLst>
              <a:ext uri="{FF2B5EF4-FFF2-40B4-BE49-F238E27FC236}">
                <a16:creationId xmlns:a16="http://schemas.microsoft.com/office/drawing/2014/main" id="{75970FDC-6AC6-CB8A-36EA-6AC85B67D5EE}"/>
              </a:ext>
            </a:extLst>
          </p:cNvPr>
          <p:cNvPicPr>
            <a:picLocks noChangeAspect="1"/>
          </p:cNvPicPr>
          <p:nvPr/>
        </p:nvPicPr>
        <p:blipFill>
          <a:blip r:embed="rId5"/>
          <a:stretch>
            <a:fillRect/>
          </a:stretch>
        </p:blipFill>
        <p:spPr>
          <a:xfrm>
            <a:off x="7970523" y="1294312"/>
            <a:ext cx="3661458" cy="2183314"/>
          </a:xfrm>
          <a:prstGeom prst="rect">
            <a:avLst/>
          </a:prstGeom>
          <a:ln w="76200">
            <a:solidFill>
              <a:schemeClr val="bg1"/>
            </a:solidFill>
          </a:ln>
        </p:spPr>
      </p:pic>
      <p:pic>
        <p:nvPicPr>
          <p:cNvPr id="24" name="Picture 23">
            <a:extLst>
              <a:ext uri="{FF2B5EF4-FFF2-40B4-BE49-F238E27FC236}">
                <a16:creationId xmlns:a16="http://schemas.microsoft.com/office/drawing/2014/main" id="{AF59D383-809A-2E3E-B40F-C67E4FD56B8B}"/>
              </a:ext>
            </a:extLst>
          </p:cNvPr>
          <p:cNvPicPr>
            <a:picLocks noChangeAspect="1"/>
          </p:cNvPicPr>
          <p:nvPr/>
        </p:nvPicPr>
        <p:blipFill>
          <a:blip r:embed="rId6"/>
          <a:stretch>
            <a:fillRect/>
          </a:stretch>
        </p:blipFill>
        <p:spPr>
          <a:xfrm>
            <a:off x="7403288" y="3773455"/>
            <a:ext cx="4398472" cy="2643970"/>
          </a:xfrm>
          <a:prstGeom prst="rect">
            <a:avLst/>
          </a:prstGeom>
          <a:ln w="76200">
            <a:solidFill>
              <a:schemeClr val="bg1"/>
            </a:solidFill>
          </a:ln>
        </p:spPr>
      </p:pic>
    </p:spTree>
    <p:extLst>
      <p:ext uri="{BB962C8B-B14F-4D97-AF65-F5344CB8AC3E}">
        <p14:creationId xmlns:p14="http://schemas.microsoft.com/office/powerpoint/2010/main" val="4220773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V: Visit interesting sites summary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638444" cy="5341380"/>
              </a:xfrm>
            </p:spPr>
            <p:txBody>
              <a:bodyPr>
                <a:normAutofit/>
              </a:bodyPr>
              <a:lstStyle/>
              <a:p>
                <a:pPr lvl="1"/>
                <a:r>
                  <a:rPr lang="en-US" dirty="0"/>
                  <a:t>Opposed to the Traveling Salesman problem where the idea is to visit specific sites in the shortest distance, here we implement an algorithm that given a distance, returns the path that visits the highest number of interesting places.</a:t>
                </a:r>
              </a:p>
              <a:p>
                <a:pPr lvl="1"/>
                <a:r>
                  <a:rPr lang="en-US" dirty="0"/>
                  <a:t>The general maximum distance problem is considered an NP-hard problem, so in order to manage this, we constrained the problem by setting a maximum distance, reducing the graph to a simpler version and allowing for edge reutilization only on when reducing and rebuilding of the graph.</a:t>
                </a:r>
              </a:p>
              <a:p>
                <a:pPr lvl="1"/>
                <a:endParaRPr lang="en-US" dirty="0"/>
              </a:p>
              <a:p>
                <a:pPr lvl="1"/>
                <a:r>
                  <a:rPr lang="en-US" dirty="0"/>
                  <a:t>We used </a:t>
                </a:r>
                <a:r>
                  <a:rPr lang="en-US" dirty="0" err="1"/>
                  <a:t>Djikstra’s</a:t>
                </a:r>
                <a:r>
                  <a:rPr lang="en-US" dirty="0"/>
                  <a:t> algorithm to create the reduced graph edges and a greedy approach to traverse it.</a:t>
                </a:r>
              </a:p>
              <a:p>
                <a:pPr lvl="1"/>
                <a:r>
                  <a:rPr lang="en-US" dirty="0"/>
                  <a:t>The complexity of this algorithm is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𝑉𝑙𝑜𝑔</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e>
                        </m:d>
                        <m:r>
                          <a:rPr lang="en-US" b="0" i="1" smtClean="0">
                            <a:latin typeface="Cambria Math" panose="02040503050406030204" pitchFamily="18" charset="0"/>
                          </a:rPr>
                          <m:t>+</m:t>
                        </m:r>
                        <m:r>
                          <a:rPr lang="en-US" b="0" i="1" smtClean="0">
                            <a:latin typeface="Cambria Math" panose="02040503050406030204" pitchFamily="18" charset="0"/>
                          </a:rPr>
                          <m:t>𝐸</m:t>
                        </m:r>
                      </m:e>
                    </m:d>
                    <m:r>
                      <a:rPr lang="en-US" b="0" i="1" smtClean="0">
                        <a:latin typeface="Cambria Math" panose="02040503050406030204" pitchFamily="18" charset="0"/>
                      </a:rPr>
                      <m:t>= </m:t>
                    </m:r>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3</m:t>
                        </m:r>
                      </m:sup>
                    </m:sSup>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r>
                      <a:rPr lang="en-US" b="0" i="1" smtClean="0">
                        <a:latin typeface="Cambria Math" panose="02040503050406030204" pitchFamily="18" charset="0"/>
                        <a:ea typeface="Cambria Math" panose="02040503050406030204" pitchFamily="18" charset="0"/>
                      </a:rPr>
                      <m:t>)</m:t>
                    </m:r>
                  </m:oMath>
                </a14:m>
                <a:r>
                  <a:rPr lang="en-US" dirty="0"/>
                  <a:t> since we are searching for the shortest path between all interesting points and the source node.</a:t>
                </a:r>
              </a:p>
              <a:p>
                <a:pPr lvl="1"/>
                <a:endParaRPr lang="en-US" dirty="0"/>
              </a:p>
              <a:p>
                <a:pPr lvl="1"/>
                <a:r>
                  <a:rPr lang="en-US" dirty="0"/>
                  <a:t>A future enhancement can help reduce the number of nodes used by filtering out those where the Euclidean distance is greater than the allowed distance / 2 before applying </a:t>
                </a:r>
                <a:r>
                  <a:rPr lang="en-US" dirty="0" err="1"/>
                  <a:t>Djikstra’s</a:t>
                </a:r>
                <a:r>
                  <a:rPr lang="en-US" dirty="0"/>
                  <a:t> algorithm.</a:t>
                </a:r>
              </a:p>
              <a:p>
                <a:pPr lvl="1"/>
                <a:endParaRPr lang="en-US" dirty="0"/>
              </a:p>
            </p:txBody>
          </p:sp>
        </mc:Choice>
        <mc:Fallback>
          <p:sp>
            <p:nvSpPr>
              <p:cNvPr id="3" name="Content Placeholder 2">
                <a:extLst>
                  <a:ext uri="{FF2B5EF4-FFF2-40B4-BE49-F238E27FC236}">
                    <a16:creationId xmlns:a16="http://schemas.microsoft.com/office/drawing/2014/main" id="{22685EA7-DF49-4E42-7809-681B907322B3}"/>
                  </a:ext>
                </a:extLst>
              </p:cNvPr>
              <p:cNvSpPr>
                <a:spLocks noGrp="1" noRot="1" noChangeAspect="1" noMove="1" noResize="1" noEditPoints="1" noAdjustHandles="1" noChangeArrowheads="1" noChangeShapeType="1" noTextEdit="1"/>
              </p:cNvSpPr>
              <p:nvPr>
                <p:ph idx="1"/>
              </p:nvPr>
            </p:nvSpPr>
            <p:spPr>
              <a:xfrm>
                <a:off x="328764" y="1294312"/>
                <a:ext cx="7638444" cy="5341380"/>
              </a:xfrm>
              <a:blipFill>
                <a:blip r:embed="rId2"/>
                <a:stretch>
                  <a:fillRect t="-237" r="-99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2605630-40D3-60B9-960B-F0D0FE8CBEEB}"/>
              </a:ext>
            </a:extLst>
          </p:cNvPr>
          <p:cNvPicPr>
            <a:picLocks noChangeAspect="1"/>
          </p:cNvPicPr>
          <p:nvPr/>
        </p:nvPicPr>
        <p:blipFill>
          <a:blip r:embed="rId3"/>
          <a:stretch>
            <a:fillRect/>
          </a:stretch>
        </p:blipFill>
        <p:spPr>
          <a:xfrm>
            <a:off x="8404529" y="1294312"/>
            <a:ext cx="3325015" cy="2493761"/>
          </a:xfrm>
          <a:prstGeom prst="rect">
            <a:avLst/>
          </a:prstGeom>
        </p:spPr>
      </p:pic>
      <p:pic>
        <p:nvPicPr>
          <p:cNvPr id="5" name="Picture 4">
            <a:extLst>
              <a:ext uri="{FF2B5EF4-FFF2-40B4-BE49-F238E27FC236}">
                <a16:creationId xmlns:a16="http://schemas.microsoft.com/office/drawing/2014/main" id="{06E50C17-FDC6-BDED-32DD-9916030F496F}"/>
              </a:ext>
            </a:extLst>
          </p:cNvPr>
          <p:cNvPicPr>
            <a:picLocks noChangeAspect="1"/>
          </p:cNvPicPr>
          <p:nvPr/>
        </p:nvPicPr>
        <p:blipFill>
          <a:blip r:embed="rId4"/>
          <a:stretch>
            <a:fillRect/>
          </a:stretch>
        </p:blipFill>
        <p:spPr>
          <a:xfrm>
            <a:off x="8414217" y="3965002"/>
            <a:ext cx="3315327" cy="2210218"/>
          </a:xfrm>
          <a:prstGeom prst="rect">
            <a:avLst/>
          </a:prstGeom>
        </p:spPr>
      </p:pic>
    </p:spTree>
    <p:extLst>
      <p:ext uri="{BB962C8B-B14F-4D97-AF65-F5344CB8AC3E}">
        <p14:creationId xmlns:p14="http://schemas.microsoft.com/office/powerpoint/2010/main" val="690833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951171" cy="5341380"/>
          </a:xfrm>
        </p:spPr>
        <p:txBody>
          <a:bodyPr>
            <a:normAutofit/>
          </a:bodyPr>
          <a:lstStyle/>
          <a:p>
            <a:pPr lvl="1"/>
            <a:r>
              <a:rPr lang="en-US" dirty="0"/>
              <a:t>Within this project we developed and implemented </a:t>
            </a:r>
            <a:r>
              <a:rPr lang="en-US" b="1" dirty="0"/>
              <a:t>5 different algorithms </a:t>
            </a:r>
            <a:r>
              <a:rPr lang="en-US" dirty="0"/>
              <a:t>and methods that address many runner’s needs to practice for major events such as the Boston Marathon.</a:t>
            </a:r>
          </a:p>
          <a:p>
            <a:pPr lvl="1"/>
            <a:r>
              <a:rPr lang="en-US" dirty="0"/>
              <a:t>We introduced 5 different features represented by 5 different algorithms that help runners </a:t>
            </a:r>
            <a:r>
              <a:rPr lang="en-US" b="1" dirty="0"/>
              <a:t>find ideal routes in dense cities such as the city of Boston</a:t>
            </a:r>
            <a:r>
              <a:rPr lang="en-US" dirty="0"/>
              <a:t>.</a:t>
            </a:r>
          </a:p>
          <a:p>
            <a:pPr lvl="1"/>
            <a:r>
              <a:rPr lang="en-US" dirty="0"/>
              <a:t>The capabilities we </a:t>
            </a:r>
            <a:r>
              <a:rPr lang="en-US" b="1" dirty="0"/>
              <a:t>successfully</a:t>
            </a:r>
            <a:r>
              <a:rPr lang="en-US" dirty="0"/>
              <a:t> introduced and enabled within this POC include:</a:t>
            </a:r>
          </a:p>
          <a:p>
            <a:pPr lvl="2"/>
            <a:r>
              <a:rPr lang="en-US" dirty="0"/>
              <a:t>The ability for </a:t>
            </a:r>
            <a:r>
              <a:rPr lang="en-US" b="1" dirty="0"/>
              <a:t>long distance </a:t>
            </a:r>
            <a:r>
              <a:rPr lang="en-US" dirty="0"/>
              <a:t>runners to find a long path in a small neighborhood and limit the distance based on preference.</a:t>
            </a:r>
          </a:p>
          <a:p>
            <a:pPr lvl="2"/>
            <a:r>
              <a:rPr lang="en-US" dirty="0"/>
              <a:t>The ability for </a:t>
            </a:r>
            <a:r>
              <a:rPr lang="en-US" b="1" dirty="0"/>
              <a:t>short distance </a:t>
            </a:r>
            <a:r>
              <a:rPr lang="en-US" dirty="0"/>
              <a:t>runners to find the shortest path possible to a destination of interest.</a:t>
            </a:r>
          </a:p>
          <a:p>
            <a:pPr lvl="2"/>
            <a:r>
              <a:rPr lang="en-US" dirty="0"/>
              <a:t>The ability to visit </a:t>
            </a:r>
            <a:r>
              <a:rPr lang="en-US" b="1" dirty="0"/>
              <a:t>interesting sites </a:t>
            </a:r>
            <a:r>
              <a:rPr lang="en-US" dirty="0"/>
              <a:t>as specified by the user in the shortest distance possible.</a:t>
            </a:r>
          </a:p>
          <a:p>
            <a:pPr lvl="2"/>
            <a:r>
              <a:rPr lang="en-US" dirty="0"/>
              <a:t>The ability to find routes with the </a:t>
            </a:r>
            <a:r>
              <a:rPr lang="en-US" b="1" dirty="0"/>
              <a:t>highest quality </a:t>
            </a:r>
            <a:r>
              <a:rPr lang="en-US" dirty="0"/>
              <a:t>sidewalks, or least amount of traffic, with the ability to limit the route by a given distance.</a:t>
            </a:r>
          </a:p>
          <a:p>
            <a:pPr lvl="2"/>
            <a:r>
              <a:rPr lang="en-US" dirty="0"/>
              <a:t>The ability to generate an </a:t>
            </a:r>
            <a:r>
              <a:rPr lang="en-US" b="1" dirty="0"/>
              <a:t>ideal running path </a:t>
            </a:r>
            <a:r>
              <a:rPr lang="en-US" dirty="0"/>
              <a:t>to visit interesting sites in the city of Boston to keep runners motivated throughout their run.</a:t>
            </a:r>
          </a:p>
          <a:p>
            <a:pPr lvl="2"/>
            <a:endParaRPr lang="en-US" dirty="0"/>
          </a:p>
        </p:txBody>
      </p:sp>
      <p:pic>
        <p:nvPicPr>
          <p:cNvPr id="4" name="Picture 3">
            <a:extLst>
              <a:ext uri="{FF2B5EF4-FFF2-40B4-BE49-F238E27FC236}">
                <a16:creationId xmlns:a16="http://schemas.microsoft.com/office/drawing/2014/main" id="{31767D28-8AFD-B273-D808-4F74CDF3AA1B}"/>
              </a:ext>
            </a:extLst>
          </p:cNvPr>
          <p:cNvPicPr>
            <a:picLocks noChangeAspect="1"/>
          </p:cNvPicPr>
          <p:nvPr/>
        </p:nvPicPr>
        <p:blipFill>
          <a:blip r:embed="rId2"/>
          <a:stretch>
            <a:fillRect/>
          </a:stretch>
        </p:blipFill>
        <p:spPr>
          <a:xfrm>
            <a:off x="8602354" y="1631772"/>
            <a:ext cx="3127189" cy="1774891"/>
          </a:xfrm>
          <a:prstGeom prst="rect">
            <a:avLst/>
          </a:prstGeom>
        </p:spPr>
      </p:pic>
      <p:pic>
        <p:nvPicPr>
          <p:cNvPr id="5" name="Picture 4">
            <a:extLst>
              <a:ext uri="{FF2B5EF4-FFF2-40B4-BE49-F238E27FC236}">
                <a16:creationId xmlns:a16="http://schemas.microsoft.com/office/drawing/2014/main" id="{B3F0AF59-7BDE-8462-5877-DAB600F464ED}"/>
              </a:ext>
            </a:extLst>
          </p:cNvPr>
          <p:cNvPicPr>
            <a:picLocks noChangeAspect="1"/>
          </p:cNvPicPr>
          <p:nvPr/>
        </p:nvPicPr>
        <p:blipFill>
          <a:blip r:embed="rId3"/>
          <a:stretch>
            <a:fillRect/>
          </a:stretch>
        </p:blipFill>
        <p:spPr>
          <a:xfrm>
            <a:off x="8602354" y="3841170"/>
            <a:ext cx="3127189" cy="1693894"/>
          </a:xfrm>
          <a:prstGeom prst="rect">
            <a:avLst/>
          </a:prstGeom>
        </p:spPr>
      </p:pic>
    </p:spTree>
    <p:extLst>
      <p:ext uri="{BB962C8B-B14F-4D97-AF65-F5344CB8AC3E}">
        <p14:creationId xmlns:p14="http://schemas.microsoft.com/office/powerpoint/2010/main" val="3535243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Background</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2" y="1772484"/>
            <a:ext cx="8123475" cy="4481171"/>
          </a:xfrm>
        </p:spPr>
        <p:txBody>
          <a:bodyPr>
            <a:normAutofit/>
          </a:bodyPr>
          <a:lstStyle/>
          <a:p>
            <a:r>
              <a:rPr lang="en-US" sz="2000" dirty="0"/>
              <a:t>One of the most famous annual events in the city of Boston is the </a:t>
            </a:r>
            <a:r>
              <a:rPr lang="en-US" sz="2000" b="1" dirty="0"/>
              <a:t>Boston Marathon </a:t>
            </a:r>
            <a:r>
              <a:rPr lang="en-US" sz="2000" dirty="0"/>
              <a:t>which was established in 1898, almost 125 years ago.</a:t>
            </a:r>
          </a:p>
          <a:p>
            <a:endParaRPr lang="en-US" sz="2000" dirty="0"/>
          </a:p>
          <a:p>
            <a:r>
              <a:rPr lang="en-US" sz="2000" dirty="0"/>
              <a:t>Being one of the top Marathons in the world, the ability to qualify is both rigorous and time consuming, requiring runners to have a great deal of practice.</a:t>
            </a:r>
          </a:p>
          <a:p>
            <a:endParaRPr lang="en-US" sz="2000" dirty="0"/>
          </a:p>
          <a:p>
            <a:r>
              <a:rPr lang="en-US" sz="2000" dirty="0"/>
              <a:t>While the Marathon welcomes runners from around the world, many of the participants come from dense cities such as Boston, making the ability to find optimal training paths quite challenging.</a:t>
            </a:r>
          </a:p>
        </p:txBody>
      </p:sp>
      <p:pic>
        <p:nvPicPr>
          <p:cNvPr id="4" name="Picture 3">
            <a:extLst>
              <a:ext uri="{FF2B5EF4-FFF2-40B4-BE49-F238E27FC236}">
                <a16:creationId xmlns:a16="http://schemas.microsoft.com/office/drawing/2014/main" id="{BA837290-FF64-2DF7-F68A-D660F3F2071F}"/>
              </a:ext>
            </a:extLst>
          </p:cNvPr>
          <p:cNvPicPr>
            <a:picLocks noChangeAspect="1"/>
          </p:cNvPicPr>
          <p:nvPr/>
        </p:nvPicPr>
        <p:blipFill>
          <a:blip r:embed="rId2"/>
          <a:stretch>
            <a:fillRect/>
          </a:stretch>
        </p:blipFill>
        <p:spPr>
          <a:xfrm>
            <a:off x="9472873" y="1101099"/>
            <a:ext cx="1727766" cy="1547136"/>
          </a:xfrm>
          <a:prstGeom prst="rect">
            <a:avLst/>
          </a:prstGeom>
        </p:spPr>
      </p:pic>
      <p:pic>
        <p:nvPicPr>
          <p:cNvPr id="7" name="Picture 6">
            <a:extLst>
              <a:ext uri="{FF2B5EF4-FFF2-40B4-BE49-F238E27FC236}">
                <a16:creationId xmlns:a16="http://schemas.microsoft.com/office/drawing/2014/main" id="{4A197AC2-81AD-D98B-FADF-3B2544C33E6A}"/>
              </a:ext>
            </a:extLst>
          </p:cNvPr>
          <p:cNvPicPr>
            <a:picLocks noChangeAspect="1"/>
          </p:cNvPicPr>
          <p:nvPr/>
        </p:nvPicPr>
        <p:blipFill>
          <a:blip r:embed="rId3"/>
          <a:stretch>
            <a:fillRect/>
          </a:stretch>
        </p:blipFill>
        <p:spPr>
          <a:xfrm>
            <a:off x="9144000" y="2930621"/>
            <a:ext cx="2370235" cy="1580157"/>
          </a:xfrm>
          <a:prstGeom prst="rect">
            <a:avLst/>
          </a:prstGeom>
        </p:spPr>
      </p:pic>
      <p:pic>
        <p:nvPicPr>
          <p:cNvPr id="8" name="Picture 7">
            <a:extLst>
              <a:ext uri="{FF2B5EF4-FFF2-40B4-BE49-F238E27FC236}">
                <a16:creationId xmlns:a16="http://schemas.microsoft.com/office/drawing/2014/main" id="{1F6D5CA0-B9ED-F6A6-8614-2DCC9312DB66}"/>
              </a:ext>
            </a:extLst>
          </p:cNvPr>
          <p:cNvPicPr>
            <a:picLocks noChangeAspect="1"/>
          </p:cNvPicPr>
          <p:nvPr/>
        </p:nvPicPr>
        <p:blipFill>
          <a:blip r:embed="rId4"/>
          <a:stretch>
            <a:fillRect/>
          </a:stretch>
        </p:blipFill>
        <p:spPr>
          <a:xfrm>
            <a:off x="9144000" y="4793164"/>
            <a:ext cx="2370235" cy="1256863"/>
          </a:xfrm>
          <a:prstGeom prst="rect">
            <a:avLst/>
          </a:prstGeom>
        </p:spPr>
      </p:pic>
    </p:spTree>
    <p:extLst>
      <p:ext uri="{BB962C8B-B14F-4D97-AF65-F5344CB8AC3E}">
        <p14:creationId xmlns:p14="http://schemas.microsoft.com/office/powerpoint/2010/main" val="615363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772484"/>
            <a:ext cx="7501444" cy="4481171"/>
          </a:xfrm>
        </p:spPr>
        <p:txBody>
          <a:bodyPr>
            <a:normAutofit/>
          </a:bodyPr>
          <a:lstStyle/>
          <a:p>
            <a:r>
              <a:rPr lang="en-US" sz="2000" dirty="0"/>
              <a:t>There are many technologies and devices catered for cars allowing users to find optimal driving paths from a source to a destination</a:t>
            </a:r>
          </a:p>
          <a:p>
            <a:pPr marL="0" indent="0">
              <a:buNone/>
            </a:pPr>
            <a:endParaRPr lang="en-US" sz="2000" dirty="0"/>
          </a:p>
          <a:p>
            <a:pPr marL="0" indent="0">
              <a:buNone/>
            </a:pPr>
            <a:endParaRPr lang="en-US" sz="2000" dirty="0"/>
          </a:p>
          <a:p>
            <a:r>
              <a:rPr lang="en-US" sz="2000" dirty="0"/>
              <a:t>There does not exist many solutions that offer similar capabilities for runners, especially those in dense smaller cities such as Boston</a:t>
            </a:r>
          </a:p>
          <a:p>
            <a:endParaRPr lang="en-US" sz="2000" dirty="0"/>
          </a:p>
          <a:p>
            <a:endParaRPr lang="en-US" sz="2000" dirty="0"/>
          </a:p>
          <a:p>
            <a:r>
              <a:rPr lang="en-US" sz="2000" dirty="0"/>
              <a:t>Given the many algorithms we have covered this semester, we wanted to investigate the use of several for runners in the Boston area.</a:t>
            </a:r>
          </a:p>
        </p:txBody>
      </p:sp>
      <p:pic>
        <p:nvPicPr>
          <p:cNvPr id="5" name="Picture 4">
            <a:extLst>
              <a:ext uri="{FF2B5EF4-FFF2-40B4-BE49-F238E27FC236}">
                <a16:creationId xmlns:a16="http://schemas.microsoft.com/office/drawing/2014/main" id="{84F4C79F-8335-611F-2FC0-A75E6ED00DB0}"/>
              </a:ext>
            </a:extLst>
          </p:cNvPr>
          <p:cNvPicPr>
            <a:picLocks noChangeAspect="1"/>
          </p:cNvPicPr>
          <p:nvPr/>
        </p:nvPicPr>
        <p:blipFill>
          <a:blip r:embed="rId2"/>
          <a:stretch>
            <a:fillRect/>
          </a:stretch>
        </p:blipFill>
        <p:spPr>
          <a:xfrm>
            <a:off x="8472880" y="3661749"/>
            <a:ext cx="2734812" cy="2518439"/>
          </a:xfrm>
          <a:prstGeom prst="rect">
            <a:avLst/>
          </a:prstGeom>
        </p:spPr>
      </p:pic>
      <p:pic>
        <p:nvPicPr>
          <p:cNvPr id="1028" name="Picture 4" descr="TOP 5 best maps for GPS-navigator: choose the best program">
            <a:extLst>
              <a:ext uri="{FF2B5EF4-FFF2-40B4-BE49-F238E27FC236}">
                <a16:creationId xmlns:a16="http://schemas.microsoft.com/office/drawing/2014/main" id="{C3D2ECB0-E7C2-01E9-FC7B-87C793069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475" y="1224793"/>
            <a:ext cx="2729217" cy="204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930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Methods</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37796"/>
            <a:ext cx="7590443" cy="5425397"/>
          </a:xfrm>
        </p:spPr>
        <p:txBody>
          <a:bodyPr>
            <a:normAutofit/>
          </a:bodyPr>
          <a:lstStyle/>
          <a:p>
            <a:pPr>
              <a:spcBef>
                <a:spcPts val="400"/>
              </a:spcBef>
            </a:pPr>
            <a:r>
              <a:rPr lang="en-US" sz="1400" dirty="0"/>
              <a:t>We hope to investigate three different use cases within our proof of concept (POC) application.</a:t>
            </a:r>
          </a:p>
          <a:p>
            <a:pPr>
              <a:spcBef>
                <a:spcPts val="400"/>
              </a:spcBef>
            </a:pPr>
            <a:r>
              <a:rPr lang="en-US" sz="1400" dirty="0"/>
              <a:t>Methods:</a:t>
            </a:r>
          </a:p>
          <a:p>
            <a:pPr lvl="1">
              <a:spcBef>
                <a:spcPts val="400"/>
              </a:spcBef>
            </a:pPr>
            <a:r>
              <a:rPr lang="en-US" sz="1200" b="1" dirty="0"/>
              <a:t>Method 1:</a:t>
            </a:r>
          </a:p>
          <a:p>
            <a:pPr lvl="2">
              <a:spcBef>
                <a:spcPts val="400"/>
              </a:spcBef>
            </a:pPr>
            <a:r>
              <a:rPr lang="en-US" sz="1200" dirty="0"/>
              <a:t>Application of Dynamic Programming for Longest Limited Path Detection </a:t>
            </a:r>
          </a:p>
          <a:p>
            <a:pPr lvl="2">
              <a:spcBef>
                <a:spcPts val="400"/>
              </a:spcBef>
            </a:pPr>
            <a:r>
              <a:rPr lang="en-US" sz="1200" dirty="0"/>
              <a:t>Use Case: Users may want to find the longest paths in a small neighborhood to maximize distance, but limited to a specified amount.</a:t>
            </a:r>
          </a:p>
          <a:p>
            <a:pPr marL="457200" lvl="2" indent="0">
              <a:spcBef>
                <a:spcPts val="400"/>
              </a:spcBef>
              <a:buNone/>
            </a:pPr>
            <a:endParaRPr lang="en-US" sz="1200" dirty="0"/>
          </a:p>
          <a:p>
            <a:pPr lvl="1">
              <a:spcBef>
                <a:spcPts val="400"/>
              </a:spcBef>
            </a:pPr>
            <a:r>
              <a:rPr lang="en-US" sz="1200" b="1" dirty="0"/>
              <a:t>Method 2:</a:t>
            </a:r>
          </a:p>
          <a:p>
            <a:pPr lvl="2">
              <a:spcBef>
                <a:spcPts val="400"/>
              </a:spcBef>
            </a:pPr>
            <a:r>
              <a:rPr lang="en-US" sz="1200" dirty="0"/>
              <a:t>Application of Shortest Path via Dijkstra’s Algorithm</a:t>
            </a:r>
          </a:p>
          <a:p>
            <a:pPr lvl="2">
              <a:spcBef>
                <a:spcPts val="400"/>
              </a:spcBef>
            </a:pPr>
            <a:r>
              <a:rPr lang="en-US" sz="1200" dirty="0"/>
              <a:t>Use Case: Users may want to visit certain sites in Boston to stay motivated on their run</a:t>
            </a:r>
          </a:p>
          <a:p>
            <a:pPr marL="457200" lvl="2" indent="0">
              <a:spcBef>
                <a:spcPts val="400"/>
              </a:spcBef>
              <a:buNone/>
            </a:pPr>
            <a:endParaRPr lang="en-US" sz="1200" dirty="0"/>
          </a:p>
          <a:p>
            <a:pPr lvl="1">
              <a:spcBef>
                <a:spcPts val="400"/>
              </a:spcBef>
            </a:pPr>
            <a:r>
              <a:rPr lang="en-US" sz="1200" b="1" dirty="0"/>
              <a:t>Method 3:</a:t>
            </a:r>
          </a:p>
          <a:p>
            <a:pPr lvl="2">
              <a:spcBef>
                <a:spcPts val="400"/>
              </a:spcBef>
            </a:pPr>
            <a:r>
              <a:rPr lang="en-US" sz="1200" dirty="0"/>
              <a:t>Application of Interesting Site Prioritization via Travelling Salesman Algorithm</a:t>
            </a:r>
          </a:p>
          <a:p>
            <a:pPr lvl="2">
              <a:spcBef>
                <a:spcPts val="400"/>
              </a:spcBef>
            </a:pPr>
            <a:r>
              <a:rPr lang="en-US" sz="1200" dirty="0"/>
              <a:t>Use Case: Users can visit certain interesting sites in Boston to enhance the running experience</a:t>
            </a:r>
          </a:p>
          <a:p>
            <a:pPr marL="457200" lvl="2" indent="0">
              <a:spcBef>
                <a:spcPts val="400"/>
              </a:spcBef>
              <a:buNone/>
            </a:pPr>
            <a:endParaRPr lang="en-US" sz="1200" dirty="0"/>
          </a:p>
          <a:p>
            <a:pPr lvl="1">
              <a:spcBef>
                <a:spcPts val="400"/>
              </a:spcBef>
            </a:pPr>
            <a:r>
              <a:rPr lang="en-US" sz="1200" b="1" dirty="0"/>
              <a:t>Method 4:</a:t>
            </a:r>
          </a:p>
          <a:p>
            <a:pPr lvl="2">
              <a:spcBef>
                <a:spcPts val="400"/>
              </a:spcBef>
            </a:pPr>
            <a:r>
              <a:rPr lang="en-US" sz="1200" dirty="0"/>
              <a:t>Application of Finding Routes with Specific Distances while Avoiding ‘Bad’ Roads</a:t>
            </a:r>
          </a:p>
          <a:p>
            <a:pPr lvl="2">
              <a:spcBef>
                <a:spcPts val="400"/>
              </a:spcBef>
            </a:pPr>
            <a:r>
              <a:rPr lang="en-US" sz="1200" dirty="0"/>
              <a:t>Use Case: Users can enhance their run by prioritizing paths of higher quality given a certain distance</a:t>
            </a:r>
          </a:p>
          <a:p>
            <a:pPr marL="457200" lvl="2" indent="0">
              <a:spcBef>
                <a:spcPts val="400"/>
              </a:spcBef>
              <a:buNone/>
            </a:pPr>
            <a:endParaRPr lang="en-US" sz="1200" dirty="0"/>
          </a:p>
          <a:p>
            <a:pPr lvl="1">
              <a:spcBef>
                <a:spcPts val="400"/>
              </a:spcBef>
            </a:pPr>
            <a:r>
              <a:rPr lang="en-US" sz="1200" b="1" dirty="0"/>
              <a:t>Method 5:</a:t>
            </a:r>
          </a:p>
          <a:p>
            <a:pPr lvl="2">
              <a:spcBef>
                <a:spcPts val="400"/>
              </a:spcBef>
            </a:pPr>
            <a:r>
              <a:rPr lang="en-US" sz="1200" dirty="0"/>
              <a:t>Application of Generating a Path that Maximizes the Number of Interesting Sites to Visit</a:t>
            </a:r>
          </a:p>
          <a:p>
            <a:pPr lvl="2">
              <a:spcBef>
                <a:spcPts val="400"/>
              </a:spcBef>
            </a:pPr>
            <a:r>
              <a:rPr lang="en-US" sz="1200" dirty="0"/>
              <a:t>Use Case: Given a distance, users can enhance their experience by visiting interesting sites in Boston</a:t>
            </a:r>
          </a:p>
        </p:txBody>
      </p:sp>
      <p:pic>
        <p:nvPicPr>
          <p:cNvPr id="2052" name="Picture 4" descr="According to a new study, THIS is the best place in the UK for running">
            <a:extLst>
              <a:ext uri="{FF2B5EF4-FFF2-40B4-BE49-F238E27FC236}">
                <a16:creationId xmlns:a16="http://schemas.microsoft.com/office/drawing/2014/main" id="{C5A93DE2-5F97-7C29-F4D1-F594C0E36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325" y="1431916"/>
            <a:ext cx="3290219" cy="21934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orge Washington Statue (Boston) - All You Need to Know BEFORE You Go">
            <a:extLst>
              <a:ext uri="{FF2B5EF4-FFF2-40B4-BE49-F238E27FC236}">
                <a16:creationId xmlns:a16="http://schemas.microsoft.com/office/drawing/2014/main" id="{3E04F3F3-7E92-8D91-EEC9-572D6B98B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325" y="4184664"/>
            <a:ext cx="3290219" cy="185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Graph Preparation</a:t>
            </a:r>
          </a:p>
        </p:txBody>
      </p:sp>
      <p:sp>
        <p:nvSpPr>
          <p:cNvPr id="6" name="Content Placeholder 2">
            <a:extLst>
              <a:ext uri="{FF2B5EF4-FFF2-40B4-BE49-F238E27FC236}">
                <a16:creationId xmlns:a16="http://schemas.microsoft.com/office/drawing/2014/main" id="{0E09D9AA-BFCE-0180-7311-39AFA1A9FD9D}"/>
              </a:ext>
            </a:extLst>
          </p:cNvPr>
          <p:cNvSpPr>
            <a:spLocks noGrp="1"/>
          </p:cNvSpPr>
          <p:nvPr>
            <p:ph idx="1"/>
          </p:nvPr>
        </p:nvSpPr>
        <p:spPr>
          <a:xfrm>
            <a:off x="328763" y="1772484"/>
            <a:ext cx="6449542" cy="4481171"/>
          </a:xfrm>
        </p:spPr>
        <p:txBody>
          <a:bodyPr/>
          <a:lstStyle/>
          <a:p>
            <a:pPr lvl="1"/>
            <a:r>
              <a:rPr lang="en-US" dirty="0"/>
              <a:t>To demonstrate the feasibility of these algorithms, we prepared a proof of concept (POC) using a small neighborhood in Boston near Northeastern’s campus</a:t>
            </a:r>
          </a:p>
          <a:p>
            <a:pPr lvl="1"/>
            <a:endParaRPr lang="en-US" dirty="0"/>
          </a:p>
          <a:p>
            <a:pPr lvl="1"/>
            <a:r>
              <a:rPr lang="en-US" dirty="0"/>
              <a:t>We used the </a:t>
            </a:r>
            <a:r>
              <a:rPr lang="en-US" b="1" dirty="0" err="1"/>
              <a:t>networkx</a:t>
            </a:r>
            <a:r>
              <a:rPr lang="en-US" dirty="0"/>
              <a:t> library to draw and save the graph using the Python programming language</a:t>
            </a:r>
          </a:p>
          <a:p>
            <a:pPr lvl="1"/>
            <a:endParaRPr lang="en-US" dirty="0"/>
          </a:p>
          <a:p>
            <a:pPr lvl="1"/>
            <a:r>
              <a:rPr lang="en-US" dirty="0"/>
              <a:t>We drew our map using </a:t>
            </a:r>
            <a:r>
              <a:rPr lang="en-US" b="1" dirty="0"/>
              <a:t>Google Earth</a:t>
            </a:r>
            <a:r>
              <a:rPr lang="en-US" dirty="0"/>
              <a:t>, and traced the distance, measured in meters, using </a:t>
            </a:r>
            <a:r>
              <a:rPr lang="en-US" b="1" dirty="0" err="1"/>
              <a:t>networkx</a:t>
            </a:r>
            <a:endParaRPr lang="en-US" b="1" dirty="0"/>
          </a:p>
          <a:p>
            <a:pPr lvl="1"/>
            <a:endParaRPr lang="en-US" dirty="0"/>
          </a:p>
          <a:p>
            <a:pPr lvl="1"/>
            <a:r>
              <a:rPr lang="en-US" dirty="0"/>
              <a:t>We then converted the dataset we obtained to an </a:t>
            </a:r>
            <a:r>
              <a:rPr lang="en-US" b="1" dirty="0"/>
              <a:t>adjacency list </a:t>
            </a:r>
            <a:r>
              <a:rPr lang="en-US" dirty="0"/>
              <a:t>(no weights), and an </a:t>
            </a:r>
            <a:r>
              <a:rPr lang="en-US" b="1" dirty="0"/>
              <a:t>edge list </a:t>
            </a:r>
            <a:r>
              <a:rPr lang="en-US" dirty="0"/>
              <a:t>(with weights).</a:t>
            </a:r>
          </a:p>
        </p:txBody>
      </p:sp>
      <p:sp>
        <p:nvSpPr>
          <p:cNvPr id="9" name="TextBox 8">
            <a:extLst>
              <a:ext uri="{FF2B5EF4-FFF2-40B4-BE49-F238E27FC236}">
                <a16:creationId xmlns:a16="http://schemas.microsoft.com/office/drawing/2014/main" id="{E26B2BD1-6813-0D0D-BAA4-67FC1E264018}"/>
              </a:ext>
            </a:extLst>
          </p:cNvPr>
          <p:cNvSpPr txBox="1"/>
          <p:nvPr/>
        </p:nvSpPr>
        <p:spPr>
          <a:xfrm>
            <a:off x="6981695" y="5170045"/>
            <a:ext cx="4493701" cy="523220"/>
          </a:xfrm>
          <a:prstGeom prst="rect">
            <a:avLst/>
          </a:prstGeom>
          <a:noFill/>
        </p:spPr>
        <p:txBody>
          <a:bodyPr wrap="square" rtlCol="0">
            <a:spAutoFit/>
          </a:bodyPr>
          <a:lstStyle/>
          <a:p>
            <a:pPr algn="ctr"/>
            <a:r>
              <a:rPr lang="en-US" sz="1400" dirty="0"/>
              <a:t>Figure: A graphical representation of a small neighborhood in Boston near Northeastern’s campus.</a:t>
            </a:r>
          </a:p>
        </p:txBody>
      </p:sp>
      <p:pic>
        <p:nvPicPr>
          <p:cNvPr id="11" name="Picture 10">
            <a:extLst>
              <a:ext uri="{FF2B5EF4-FFF2-40B4-BE49-F238E27FC236}">
                <a16:creationId xmlns:a16="http://schemas.microsoft.com/office/drawing/2014/main" id="{B420942B-6AAD-73B2-96DB-48358D3423A8}"/>
              </a:ext>
            </a:extLst>
          </p:cNvPr>
          <p:cNvPicPr>
            <a:picLocks noChangeAspect="1"/>
          </p:cNvPicPr>
          <p:nvPr/>
        </p:nvPicPr>
        <p:blipFill>
          <a:blip r:embed="rId2"/>
          <a:stretch>
            <a:fillRect/>
          </a:stretch>
        </p:blipFill>
        <p:spPr>
          <a:xfrm>
            <a:off x="6890159" y="1772484"/>
            <a:ext cx="4676775" cy="3209925"/>
          </a:xfrm>
          <a:prstGeom prst="rect">
            <a:avLst/>
          </a:prstGeom>
        </p:spPr>
      </p:pic>
    </p:spTree>
    <p:extLst>
      <p:ext uri="{BB962C8B-B14F-4D97-AF65-F5344CB8AC3E}">
        <p14:creationId xmlns:p14="http://schemas.microsoft.com/office/powerpoint/2010/main" val="665391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1: Longest limited Path</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6306929" cy="3067964"/>
          </a:xfrm>
        </p:spPr>
        <p:txBody>
          <a:bodyPr/>
          <a:lstStyle/>
          <a:p>
            <a:pPr lvl="1"/>
            <a:r>
              <a:rPr lang="en-US" dirty="0"/>
              <a:t>Algorithm:</a:t>
            </a:r>
          </a:p>
          <a:p>
            <a:pPr lvl="2"/>
            <a:r>
              <a:rPr lang="en-US" dirty="0"/>
              <a:t>Instantiate a dictionary, queue, and result variables  to manage the data (nodes and weights) and final values</a:t>
            </a:r>
          </a:p>
          <a:p>
            <a:pPr lvl="2"/>
            <a:r>
              <a:rPr lang="en-US" dirty="0"/>
              <a:t>Iterate over the graph to prepare the starting nodes and targets in a dictionary</a:t>
            </a:r>
          </a:p>
          <a:p>
            <a:pPr lvl="2"/>
            <a:r>
              <a:rPr lang="en-US" dirty="0"/>
              <a:t>Iterate over the queue to apply BFS</a:t>
            </a:r>
          </a:p>
          <a:p>
            <a:pPr lvl="3"/>
            <a:r>
              <a:rPr lang="en-US" dirty="0"/>
              <a:t>If the user specified limit is reached, end the program</a:t>
            </a:r>
          </a:p>
          <a:p>
            <a:pPr lvl="3"/>
            <a:r>
              <a:rPr lang="en-US" dirty="0"/>
              <a:t>If the limit is not reached, continue BFS algorithm</a:t>
            </a:r>
          </a:p>
          <a:p>
            <a:pPr lvl="2"/>
            <a:endParaRPr lang="en-US" dirty="0"/>
          </a:p>
        </p:txBody>
      </p:sp>
      <p:pic>
        <p:nvPicPr>
          <p:cNvPr id="5" name="Picture 4">
            <a:extLst>
              <a:ext uri="{FF2B5EF4-FFF2-40B4-BE49-F238E27FC236}">
                <a16:creationId xmlns:a16="http://schemas.microsoft.com/office/drawing/2014/main" id="{8656B49C-198D-EEB9-6A97-814C8DD353F6}"/>
              </a:ext>
            </a:extLst>
          </p:cNvPr>
          <p:cNvPicPr>
            <a:picLocks noChangeAspect="1"/>
          </p:cNvPicPr>
          <p:nvPr/>
        </p:nvPicPr>
        <p:blipFill>
          <a:blip r:embed="rId2"/>
          <a:stretch>
            <a:fillRect/>
          </a:stretch>
        </p:blipFill>
        <p:spPr>
          <a:xfrm>
            <a:off x="6811391" y="1256251"/>
            <a:ext cx="4402823" cy="4515376"/>
          </a:xfrm>
          <a:prstGeom prst="rect">
            <a:avLst/>
          </a:prstGeom>
        </p:spPr>
      </p:pic>
      <p:pic>
        <p:nvPicPr>
          <p:cNvPr id="6" name="Picture 5">
            <a:extLst>
              <a:ext uri="{FF2B5EF4-FFF2-40B4-BE49-F238E27FC236}">
                <a16:creationId xmlns:a16="http://schemas.microsoft.com/office/drawing/2014/main" id="{334B4827-B029-31D6-EF9F-D1AEEACDE028}"/>
              </a:ext>
            </a:extLst>
          </p:cNvPr>
          <p:cNvPicPr>
            <a:picLocks noChangeAspect="1"/>
          </p:cNvPicPr>
          <p:nvPr/>
        </p:nvPicPr>
        <p:blipFill>
          <a:blip r:embed="rId3"/>
          <a:stretch>
            <a:fillRect/>
          </a:stretch>
        </p:blipFill>
        <p:spPr>
          <a:xfrm>
            <a:off x="674713" y="4230568"/>
            <a:ext cx="2807514" cy="1926950"/>
          </a:xfrm>
          <a:prstGeom prst="rect">
            <a:avLst/>
          </a:prstGeom>
        </p:spPr>
      </p:pic>
      <p:pic>
        <p:nvPicPr>
          <p:cNvPr id="10" name="Picture 9">
            <a:extLst>
              <a:ext uri="{FF2B5EF4-FFF2-40B4-BE49-F238E27FC236}">
                <a16:creationId xmlns:a16="http://schemas.microsoft.com/office/drawing/2014/main" id="{4F4721F6-C0C4-9799-EFB3-03F0AA452064}"/>
              </a:ext>
            </a:extLst>
          </p:cNvPr>
          <p:cNvPicPr>
            <a:picLocks noChangeAspect="1"/>
          </p:cNvPicPr>
          <p:nvPr/>
        </p:nvPicPr>
        <p:blipFill>
          <a:blip r:embed="rId4"/>
          <a:stretch>
            <a:fillRect/>
          </a:stretch>
        </p:blipFill>
        <p:spPr>
          <a:xfrm>
            <a:off x="3743052" y="4210191"/>
            <a:ext cx="2807514" cy="1947327"/>
          </a:xfrm>
          <a:prstGeom prst="rect">
            <a:avLst/>
          </a:prstGeom>
        </p:spPr>
      </p:pic>
      <p:pic>
        <p:nvPicPr>
          <p:cNvPr id="12" name="Picture 11">
            <a:extLst>
              <a:ext uri="{FF2B5EF4-FFF2-40B4-BE49-F238E27FC236}">
                <a16:creationId xmlns:a16="http://schemas.microsoft.com/office/drawing/2014/main" id="{DEEB0EEE-2590-DA1D-96FF-3987A7F1E7E2}"/>
              </a:ext>
            </a:extLst>
          </p:cNvPr>
          <p:cNvPicPr>
            <a:picLocks noChangeAspect="1"/>
          </p:cNvPicPr>
          <p:nvPr/>
        </p:nvPicPr>
        <p:blipFill>
          <a:blip r:embed="rId5"/>
          <a:stretch>
            <a:fillRect/>
          </a:stretch>
        </p:blipFill>
        <p:spPr>
          <a:xfrm>
            <a:off x="6811391" y="5858165"/>
            <a:ext cx="3997791" cy="477850"/>
          </a:xfrm>
          <a:prstGeom prst="rect">
            <a:avLst/>
          </a:prstGeom>
        </p:spPr>
      </p:pic>
      <p:sp>
        <p:nvSpPr>
          <p:cNvPr id="13" name="TextBox 12">
            <a:extLst>
              <a:ext uri="{FF2B5EF4-FFF2-40B4-BE49-F238E27FC236}">
                <a16:creationId xmlns:a16="http://schemas.microsoft.com/office/drawing/2014/main" id="{897E7F8B-5D10-EF22-2B85-B0DCF20D74D9}"/>
              </a:ext>
            </a:extLst>
          </p:cNvPr>
          <p:cNvSpPr txBox="1"/>
          <p:nvPr/>
        </p:nvSpPr>
        <p:spPr>
          <a:xfrm>
            <a:off x="1382818" y="6182126"/>
            <a:ext cx="1417738" cy="307777"/>
          </a:xfrm>
          <a:prstGeom prst="rect">
            <a:avLst/>
          </a:prstGeom>
          <a:noFill/>
        </p:spPr>
        <p:txBody>
          <a:bodyPr wrap="square" rtlCol="0">
            <a:spAutoFit/>
          </a:bodyPr>
          <a:lstStyle/>
          <a:p>
            <a:pPr algn="ctr"/>
            <a:r>
              <a:rPr lang="en-US" sz="1400" dirty="0"/>
              <a:t>Original Map</a:t>
            </a:r>
          </a:p>
        </p:txBody>
      </p:sp>
      <p:sp>
        <p:nvSpPr>
          <p:cNvPr id="14" name="TextBox 13">
            <a:extLst>
              <a:ext uri="{FF2B5EF4-FFF2-40B4-BE49-F238E27FC236}">
                <a16:creationId xmlns:a16="http://schemas.microsoft.com/office/drawing/2014/main" id="{88C62EA9-6CCC-1B22-098F-A0EB722EEE63}"/>
              </a:ext>
            </a:extLst>
          </p:cNvPr>
          <p:cNvSpPr txBox="1"/>
          <p:nvPr/>
        </p:nvSpPr>
        <p:spPr>
          <a:xfrm>
            <a:off x="4286856" y="6154342"/>
            <a:ext cx="1719906" cy="307777"/>
          </a:xfrm>
          <a:prstGeom prst="rect">
            <a:avLst/>
          </a:prstGeom>
          <a:noFill/>
        </p:spPr>
        <p:txBody>
          <a:bodyPr wrap="square" rtlCol="0">
            <a:spAutoFit/>
          </a:bodyPr>
          <a:lstStyle/>
          <a:p>
            <a:pPr algn="ctr"/>
            <a:r>
              <a:rPr lang="en-US" sz="1400" dirty="0"/>
              <a:t>Determined Path</a:t>
            </a:r>
          </a:p>
        </p:txBody>
      </p:sp>
    </p:spTree>
    <p:extLst>
      <p:ext uri="{BB962C8B-B14F-4D97-AF65-F5344CB8AC3E}">
        <p14:creationId xmlns:p14="http://schemas.microsoft.com/office/powerpoint/2010/main" val="1597486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1: Longest Limited Path 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951171" cy="4938708"/>
          </a:xfrm>
        </p:spPr>
        <p:txBody>
          <a:bodyPr>
            <a:normAutofit/>
          </a:bodyPr>
          <a:lstStyle/>
          <a:p>
            <a:pPr lvl="1"/>
            <a:r>
              <a:rPr lang="en-US" dirty="0"/>
              <a:t>The longest path problem is a well known area of research that involves finding a path of maximum length.</a:t>
            </a:r>
          </a:p>
          <a:p>
            <a:pPr lvl="1"/>
            <a:r>
              <a:rPr lang="en-US" dirty="0"/>
              <a:t>The longest path problem is NP-Hard, as opposed to the shortest path which can be solved in polynomial time.</a:t>
            </a:r>
          </a:p>
          <a:p>
            <a:pPr lvl="1"/>
            <a:endParaRPr lang="en-US" dirty="0"/>
          </a:p>
          <a:p>
            <a:pPr lvl="1"/>
            <a:r>
              <a:rPr lang="en-US" dirty="0"/>
              <a:t>Given that we want to allow the user to limit the length of the path, we used Breadth-First Search to allow this functionality.</a:t>
            </a:r>
          </a:p>
          <a:p>
            <a:pPr lvl="1"/>
            <a:r>
              <a:rPr lang="en-US" dirty="0"/>
              <a:t>The time complexity of BFS is O(|V| + |E|) in which V is a set of the nodes, and E is a set of the edges</a:t>
            </a:r>
          </a:p>
          <a:p>
            <a:pPr lvl="1"/>
            <a:r>
              <a:rPr lang="en-US" dirty="0"/>
              <a:t>Given our use case of focusing on smaller neighborhoods in the Boston area, within running distance, we do not anticipate users reaching higher values of nodes and edges.</a:t>
            </a:r>
          </a:p>
          <a:p>
            <a:pPr lvl="1"/>
            <a:endParaRPr lang="en-US" dirty="0"/>
          </a:p>
          <a:p>
            <a:pPr lvl="1"/>
            <a:r>
              <a:rPr lang="en-US" dirty="0"/>
              <a:t>In </a:t>
            </a:r>
            <a:r>
              <a:rPr lang="en-US" b="1" dirty="0"/>
              <a:t>summary</a:t>
            </a:r>
            <a:r>
              <a:rPr lang="en-US" dirty="0"/>
              <a:t>, we managed to develop an algorithm in Python based on BFS that allows the user to find a long path in a given neighborhood which can be limited based on the users preferences.</a:t>
            </a:r>
          </a:p>
        </p:txBody>
      </p:sp>
      <p:pic>
        <p:nvPicPr>
          <p:cNvPr id="3074" name="Picture 2" descr="How the Boston Marathon Messes With Runners to Slow Them Down | WIRED">
            <a:extLst>
              <a:ext uri="{FF2B5EF4-FFF2-40B4-BE49-F238E27FC236}">
                <a16:creationId xmlns:a16="http://schemas.microsoft.com/office/drawing/2014/main" id="{7A39ACB8-6B69-A59A-B12E-E084587FB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4217" y="3674377"/>
            <a:ext cx="3055327" cy="22914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ython &amp; Django Development - LogiCore Tech - Professional Services">
            <a:extLst>
              <a:ext uri="{FF2B5EF4-FFF2-40B4-BE49-F238E27FC236}">
                <a16:creationId xmlns:a16="http://schemas.microsoft.com/office/drawing/2014/main" id="{D57CE0C7-7B90-B930-96A6-9918B37D3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687" y="1476461"/>
            <a:ext cx="3266113" cy="1837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487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 Dijkstra’s Shortest Path</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531721" cy="3067964"/>
          </a:xfrm>
        </p:spPr>
        <p:txBody>
          <a:bodyPr/>
          <a:lstStyle/>
          <a:p>
            <a:pPr lvl="2"/>
            <a:r>
              <a:rPr lang="en-US" dirty="0"/>
              <a:t>Algorithm:</a:t>
            </a:r>
          </a:p>
          <a:p>
            <a:pPr lvl="3"/>
            <a:r>
              <a:rPr lang="en-US" dirty="0"/>
              <a:t>Mark the nodes unvisited and instantiate a new set for them</a:t>
            </a:r>
          </a:p>
          <a:p>
            <a:pPr lvl="3"/>
            <a:r>
              <a:rPr lang="en-US" dirty="0"/>
              <a:t>Set the initial distance from the source to the target as ‘infinite’</a:t>
            </a:r>
          </a:p>
          <a:p>
            <a:pPr lvl="3"/>
            <a:r>
              <a:rPr lang="en-US" dirty="0"/>
              <a:t>Calculate distances of neighbor nodes of the active node, sum distance with weights of distances from Graph</a:t>
            </a:r>
          </a:p>
          <a:p>
            <a:pPr lvl="3"/>
            <a:r>
              <a:rPr lang="en-US" dirty="0"/>
              <a:t>If calculated distance is smaller, update the distance and set the current node</a:t>
            </a:r>
          </a:p>
          <a:p>
            <a:pPr lvl="3"/>
            <a:r>
              <a:rPr lang="en-US" dirty="0"/>
              <a:t>Repeat until no nodes left and all accounted for</a:t>
            </a:r>
          </a:p>
        </p:txBody>
      </p:sp>
      <p:pic>
        <p:nvPicPr>
          <p:cNvPr id="6" name="Picture 5">
            <a:extLst>
              <a:ext uri="{FF2B5EF4-FFF2-40B4-BE49-F238E27FC236}">
                <a16:creationId xmlns:a16="http://schemas.microsoft.com/office/drawing/2014/main" id="{334B4827-B029-31D6-EF9F-D1AEEACDE028}"/>
              </a:ext>
            </a:extLst>
          </p:cNvPr>
          <p:cNvPicPr>
            <a:picLocks noChangeAspect="1"/>
          </p:cNvPicPr>
          <p:nvPr/>
        </p:nvPicPr>
        <p:blipFill>
          <a:blip r:embed="rId2"/>
          <a:stretch>
            <a:fillRect/>
          </a:stretch>
        </p:blipFill>
        <p:spPr>
          <a:xfrm>
            <a:off x="674713" y="4230568"/>
            <a:ext cx="2807514" cy="1926950"/>
          </a:xfrm>
          <a:prstGeom prst="rect">
            <a:avLst/>
          </a:prstGeom>
        </p:spPr>
      </p:pic>
      <p:sp>
        <p:nvSpPr>
          <p:cNvPr id="13" name="TextBox 12">
            <a:extLst>
              <a:ext uri="{FF2B5EF4-FFF2-40B4-BE49-F238E27FC236}">
                <a16:creationId xmlns:a16="http://schemas.microsoft.com/office/drawing/2014/main" id="{897E7F8B-5D10-EF22-2B85-B0DCF20D74D9}"/>
              </a:ext>
            </a:extLst>
          </p:cNvPr>
          <p:cNvSpPr txBox="1"/>
          <p:nvPr/>
        </p:nvSpPr>
        <p:spPr>
          <a:xfrm>
            <a:off x="1382818" y="6182126"/>
            <a:ext cx="1417738" cy="307777"/>
          </a:xfrm>
          <a:prstGeom prst="rect">
            <a:avLst/>
          </a:prstGeom>
          <a:noFill/>
        </p:spPr>
        <p:txBody>
          <a:bodyPr wrap="square" rtlCol="0">
            <a:spAutoFit/>
          </a:bodyPr>
          <a:lstStyle/>
          <a:p>
            <a:pPr algn="ctr"/>
            <a:r>
              <a:rPr lang="en-US" sz="1400" dirty="0"/>
              <a:t>Original Map</a:t>
            </a:r>
          </a:p>
        </p:txBody>
      </p:sp>
      <p:pic>
        <p:nvPicPr>
          <p:cNvPr id="9" name="Picture 8">
            <a:extLst>
              <a:ext uri="{FF2B5EF4-FFF2-40B4-BE49-F238E27FC236}">
                <a16:creationId xmlns:a16="http://schemas.microsoft.com/office/drawing/2014/main" id="{7E4BA39C-1C89-7CB4-E783-ED30C831C5DF}"/>
              </a:ext>
            </a:extLst>
          </p:cNvPr>
          <p:cNvPicPr>
            <a:picLocks noChangeAspect="1"/>
          </p:cNvPicPr>
          <p:nvPr/>
        </p:nvPicPr>
        <p:blipFill>
          <a:blip r:embed="rId3"/>
          <a:stretch>
            <a:fillRect/>
          </a:stretch>
        </p:blipFill>
        <p:spPr>
          <a:xfrm>
            <a:off x="8323340" y="1152258"/>
            <a:ext cx="3406204" cy="4434810"/>
          </a:xfrm>
          <a:prstGeom prst="rect">
            <a:avLst/>
          </a:prstGeom>
        </p:spPr>
      </p:pic>
      <p:pic>
        <p:nvPicPr>
          <p:cNvPr id="17" name="Picture 16">
            <a:extLst>
              <a:ext uri="{FF2B5EF4-FFF2-40B4-BE49-F238E27FC236}">
                <a16:creationId xmlns:a16="http://schemas.microsoft.com/office/drawing/2014/main" id="{5260857A-DEF4-0C59-0604-372B1038A69C}"/>
              </a:ext>
            </a:extLst>
          </p:cNvPr>
          <p:cNvPicPr>
            <a:picLocks noChangeAspect="1"/>
          </p:cNvPicPr>
          <p:nvPr/>
        </p:nvPicPr>
        <p:blipFill>
          <a:blip r:embed="rId4"/>
          <a:stretch>
            <a:fillRect/>
          </a:stretch>
        </p:blipFill>
        <p:spPr>
          <a:xfrm>
            <a:off x="4142934" y="4223664"/>
            <a:ext cx="2838708" cy="1926950"/>
          </a:xfrm>
          <a:prstGeom prst="rect">
            <a:avLst/>
          </a:prstGeom>
        </p:spPr>
      </p:pic>
      <p:sp>
        <p:nvSpPr>
          <p:cNvPr id="19" name="TextBox 18">
            <a:extLst>
              <a:ext uri="{FF2B5EF4-FFF2-40B4-BE49-F238E27FC236}">
                <a16:creationId xmlns:a16="http://schemas.microsoft.com/office/drawing/2014/main" id="{A6DF3BE4-9DD9-F3C9-4E34-B8517788DE8E}"/>
              </a:ext>
            </a:extLst>
          </p:cNvPr>
          <p:cNvSpPr txBox="1"/>
          <p:nvPr/>
        </p:nvSpPr>
        <p:spPr>
          <a:xfrm>
            <a:off x="4680587" y="6150614"/>
            <a:ext cx="1719906" cy="307777"/>
          </a:xfrm>
          <a:prstGeom prst="rect">
            <a:avLst/>
          </a:prstGeom>
          <a:noFill/>
        </p:spPr>
        <p:txBody>
          <a:bodyPr wrap="square" rtlCol="0">
            <a:spAutoFit/>
          </a:bodyPr>
          <a:lstStyle/>
          <a:p>
            <a:pPr algn="ctr"/>
            <a:r>
              <a:rPr lang="en-US" sz="1400" dirty="0"/>
              <a:t>Determined Path</a:t>
            </a:r>
          </a:p>
        </p:txBody>
      </p:sp>
      <p:pic>
        <p:nvPicPr>
          <p:cNvPr id="21" name="Picture 20">
            <a:extLst>
              <a:ext uri="{FF2B5EF4-FFF2-40B4-BE49-F238E27FC236}">
                <a16:creationId xmlns:a16="http://schemas.microsoft.com/office/drawing/2014/main" id="{7C644AFD-DF07-F310-EC26-BDEA84205A16}"/>
              </a:ext>
            </a:extLst>
          </p:cNvPr>
          <p:cNvPicPr>
            <a:picLocks noChangeAspect="1"/>
          </p:cNvPicPr>
          <p:nvPr/>
        </p:nvPicPr>
        <p:blipFill>
          <a:blip r:embed="rId5"/>
          <a:stretch>
            <a:fillRect/>
          </a:stretch>
        </p:blipFill>
        <p:spPr>
          <a:xfrm>
            <a:off x="8767956" y="5750716"/>
            <a:ext cx="1936396" cy="545378"/>
          </a:xfrm>
          <a:prstGeom prst="rect">
            <a:avLst/>
          </a:prstGeom>
        </p:spPr>
      </p:pic>
    </p:spTree>
    <p:extLst>
      <p:ext uri="{BB962C8B-B14F-4D97-AF65-F5344CB8AC3E}">
        <p14:creationId xmlns:p14="http://schemas.microsoft.com/office/powerpoint/2010/main" val="215222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 Dijkstra’s Shortest Path 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951171" cy="5341380"/>
          </a:xfrm>
        </p:spPr>
        <p:txBody>
          <a:bodyPr>
            <a:normAutofit/>
          </a:bodyPr>
          <a:lstStyle/>
          <a:p>
            <a:pPr lvl="1"/>
            <a:r>
              <a:rPr lang="en-US" dirty="0"/>
              <a:t>The shortest path problem has the objective of finding a path between two nodes in which the sum of weights between them is minimized relative to other paths</a:t>
            </a:r>
          </a:p>
          <a:p>
            <a:pPr lvl="1"/>
            <a:r>
              <a:rPr lang="en-US" dirty="0"/>
              <a:t>There are a number of different algorithms that have been developed to solve this problem: (1) Bellman-Ford, (2) Floyd-</a:t>
            </a:r>
            <a:r>
              <a:rPr lang="en-US" dirty="0" err="1"/>
              <a:t>Warshall</a:t>
            </a:r>
            <a:r>
              <a:rPr lang="en-US" dirty="0"/>
              <a:t>, and (3) Dijkstra’s.</a:t>
            </a:r>
          </a:p>
          <a:p>
            <a:pPr lvl="1"/>
            <a:endParaRPr lang="en-US" dirty="0"/>
          </a:p>
          <a:p>
            <a:pPr lvl="1"/>
            <a:r>
              <a:rPr lang="en-US" dirty="0"/>
              <a:t>For the purposes of this POC, we focused on Dijkstra’s algorithm.</a:t>
            </a:r>
          </a:p>
          <a:p>
            <a:pPr lvl="1"/>
            <a:r>
              <a:rPr lang="en-US" dirty="0"/>
              <a:t>In our previous method, we supported our long distance runners by finding the longest path. In this method, we support our short distance runners, or perhaps our lazy runners (such as myself), by finding the shortest distance between two nodes</a:t>
            </a:r>
          </a:p>
          <a:p>
            <a:pPr lvl="1"/>
            <a:endParaRPr lang="en-US" dirty="0"/>
          </a:p>
          <a:p>
            <a:pPr lvl="1"/>
            <a:r>
              <a:rPr lang="en-US" dirty="0"/>
              <a:t>In this algorithm, the time complexity as the result of each edge is O(|E|), and the complexity of each vertex is O(|V|).</a:t>
            </a:r>
          </a:p>
          <a:p>
            <a:pPr lvl="1"/>
            <a:r>
              <a:rPr lang="en-US" dirty="0"/>
              <a:t>Given our implementation, we reached a time complexity of O(|E| + |V|).</a:t>
            </a:r>
          </a:p>
          <a:p>
            <a:pPr lvl="1"/>
            <a:r>
              <a:rPr lang="en-US" dirty="0"/>
              <a:t>A future improvement could be to use a priority queue, in order to reach a time complexity of O(|E| + |V| log |V|)</a:t>
            </a:r>
          </a:p>
        </p:txBody>
      </p:sp>
      <p:pic>
        <p:nvPicPr>
          <p:cNvPr id="4098" name="Picture 2" descr="Edsger W. Dijkstra - Wikipedia">
            <a:extLst>
              <a:ext uri="{FF2B5EF4-FFF2-40B4-BE49-F238E27FC236}">
                <a16:creationId xmlns:a16="http://schemas.microsoft.com/office/drawing/2014/main" id="{36787E56-699F-27DB-244B-BFEA50506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0447" y="1151389"/>
            <a:ext cx="2387144" cy="31838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16,249 Short Distance Images, Stock Photos &amp; Vectors | Shutterstock">
            <a:extLst>
              <a:ext uri="{FF2B5EF4-FFF2-40B4-BE49-F238E27FC236}">
                <a16:creationId xmlns:a16="http://schemas.microsoft.com/office/drawing/2014/main" id="{F9EE0DD1-ABD2-98C7-B7AD-CAED3A2039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590"/>
          <a:stretch/>
        </p:blipFill>
        <p:spPr bwMode="auto">
          <a:xfrm>
            <a:off x="8950447" y="4743781"/>
            <a:ext cx="2387144" cy="1380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21564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1732</TotalTime>
  <Words>1863</Words>
  <Application>Microsoft Macintosh PowerPoint</Application>
  <PresentationFormat>Widescreen</PresentationFormat>
  <Paragraphs>148</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Cambria Math</vt:lpstr>
      <vt:lpstr>Gill Sans MT</vt:lpstr>
      <vt:lpstr>Parcel</vt:lpstr>
      <vt:lpstr>Application of graph traversal for marathon training optimization</vt:lpstr>
      <vt:lpstr>Background</vt:lpstr>
      <vt:lpstr>Problem Statement</vt:lpstr>
      <vt:lpstr>Methods</vt:lpstr>
      <vt:lpstr>Graph Preparation</vt:lpstr>
      <vt:lpstr>Method 1: Longest limited Path</vt:lpstr>
      <vt:lpstr>Method 1: Longest Limited Path Summary</vt:lpstr>
      <vt:lpstr>Method II: Dijkstra’s Shortest Path</vt:lpstr>
      <vt:lpstr>Method II: Dijkstra’s Shortest Path Summary</vt:lpstr>
      <vt:lpstr>Method III: Traveling Salesman Problem</vt:lpstr>
      <vt:lpstr>Method III: Traveling Salesman Summary</vt:lpstr>
      <vt:lpstr>Method IV: Finding the best route for a set distance</vt:lpstr>
      <vt:lpstr>Method IV: best route for a set distance Summary</vt:lpstr>
      <vt:lpstr>Method V: Visit interesting sites </vt:lpstr>
      <vt:lpstr>Method V: Visit interesting sites summary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graph traversal for marathon training optimization</dc:title>
  <dc:creator>Saleh Khalifa</dc:creator>
  <cp:lastModifiedBy>Saleh Khalifa</cp:lastModifiedBy>
  <cp:revision>74</cp:revision>
  <dcterms:created xsi:type="dcterms:W3CDTF">2022-11-28T23:31:50Z</dcterms:created>
  <dcterms:modified xsi:type="dcterms:W3CDTF">2022-12-09T22:58:35Z</dcterms:modified>
</cp:coreProperties>
</file>